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handoutMasterIdLst>
    <p:handoutMasterId r:id="rId23"/>
  </p:handoutMasterIdLst>
  <p:sldIdLst>
    <p:sldId id="256" r:id="rId2"/>
    <p:sldId id="257" r:id="rId3"/>
    <p:sldId id="258" r:id="rId4"/>
    <p:sldId id="260" r:id="rId5"/>
    <p:sldId id="289" r:id="rId6"/>
    <p:sldId id="286" r:id="rId7"/>
    <p:sldId id="288" r:id="rId8"/>
    <p:sldId id="290" r:id="rId9"/>
    <p:sldId id="291" r:id="rId10"/>
    <p:sldId id="279" r:id="rId11"/>
    <p:sldId id="280" r:id="rId12"/>
    <p:sldId id="263" r:id="rId13"/>
    <p:sldId id="283" r:id="rId14"/>
    <p:sldId id="267" r:id="rId15"/>
    <p:sldId id="268" r:id="rId16"/>
    <p:sldId id="273" r:id="rId17"/>
    <p:sldId id="269" r:id="rId18"/>
    <p:sldId id="264" r:id="rId19"/>
    <p:sldId id="270" r:id="rId20"/>
    <p:sldId id="271" r:id="rId21"/>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2FFA5D-87B4-456A-9821-1D502468CF0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60"/>
  </p:normalViewPr>
  <p:slideViewPr>
    <p:cSldViewPr snapToGrid="0">
      <p:cViewPr varScale="1">
        <p:scale>
          <a:sx n="109" d="100"/>
          <a:sy n="109" d="100"/>
        </p:scale>
        <p:origin x="216" y="600"/>
      </p:cViewPr>
      <p:guideLst/>
    </p:cSldViewPr>
  </p:slideViewPr>
  <p:notesTextViewPr>
    <p:cViewPr>
      <p:scale>
        <a:sx n="1" d="1"/>
        <a:sy n="1" d="1"/>
      </p:scale>
      <p:origin x="0" y="0"/>
    </p:cViewPr>
  </p:notesTextViewPr>
  <p:notesViewPr>
    <p:cSldViewPr snapToGrid="0">
      <p:cViewPr varScale="1">
        <p:scale>
          <a:sx n="75" d="100"/>
          <a:sy n="75" d="100"/>
        </p:scale>
        <p:origin x="439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A4F3B99-6E94-4D5F-8DB8-4FEB7291C910}" type="datetime1">
              <a:rPr lang="zh-CN" altLang="en-US" smtClean="0">
                <a:latin typeface="Microsoft YaHei UI" panose="020B0503020204020204" pitchFamily="34" charset="-122"/>
                <a:ea typeface="Microsoft YaHei UI" panose="020B0503020204020204" pitchFamily="34" charset="-122"/>
              </a:rPr>
              <a:t>2025/6/11</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0507CFE-5866-4B40-8953-42375E9B5DB3}"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A06994D-7B0F-47E3-BC8A-6058733E3F31}" type="datetime1">
              <a:rPr lang="zh-CN" altLang="en-US" noProof="0" smtClean="0"/>
              <a:t>2025/6/11</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F3874D-A20A-4B3E-9C12-F524953D5B76}"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18</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77464" y="802298"/>
            <a:ext cx="8637073" cy="2541431"/>
          </a:xfrm>
        </p:spPr>
        <p:txBody>
          <a:bodyPr bIns="0" rtlCol="0" anchor="b">
            <a:normAutofit/>
          </a:bodyPr>
          <a:lstStyle>
            <a:lvl1pPr algn="l">
              <a:defRPr sz="6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1777464" y="3531204"/>
            <a:ext cx="8637072" cy="977621"/>
          </a:xfrm>
        </p:spPr>
        <p:txBody>
          <a:bodyPr tIns="91440" bIns="91440" rtlCol="0">
            <a:normAutofit/>
          </a:bodyPr>
          <a:lstStyle>
            <a:lvl1pPr marL="0" indent="0" algn="l">
              <a:buNone/>
              <a:defRPr sz="1800" b="0" cap="all"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4" name="日期占位符 3"/>
          <p:cNvSpPr>
            <a:spLocks noGrp="1"/>
          </p:cNvSpPr>
          <p:nvPr>
            <p:ph type="dt" sz="half" idx="10"/>
          </p:nvPr>
        </p:nvSpPr>
        <p:spPr>
          <a:xfrm>
            <a:off x="6913821" y="6370429"/>
            <a:ext cx="3500715" cy="309201"/>
          </a:xfrm>
        </p:spPr>
        <p:txBody>
          <a:bodyPr rtlCol="0"/>
          <a:lstStyle>
            <a:lvl1pPr>
              <a:defRPr>
                <a:latin typeface="Microsoft YaHei UI" panose="020B0503020204020204" pitchFamily="34" charset="-122"/>
                <a:ea typeface="Microsoft YaHei UI" panose="020B0503020204020204" pitchFamily="34" charset="-122"/>
              </a:defRPr>
            </a:lvl1pPr>
          </a:lstStyle>
          <a:p>
            <a:fld id="{6AA613AF-F0F7-4333-BA94-B3AA7BA801B5}" type="datetime1">
              <a:rPr lang="zh-CN" altLang="en-US" noProof="0" smtClean="0"/>
              <a:t>2025/6/11</a:t>
            </a:fld>
            <a:endParaRPr lang="zh-CN" altLang="en-US" noProof="0"/>
          </a:p>
        </p:txBody>
      </p:sp>
      <p:sp>
        <p:nvSpPr>
          <p:cNvPr id="5" name="页脚占位符 4"/>
          <p:cNvSpPr>
            <a:spLocks noGrp="1"/>
          </p:cNvSpPr>
          <p:nvPr>
            <p:ph type="ftr" sz="quarter" idx="11"/>
          </p:nvPr>
        </p:nvSpPr>
        <p:spPr>
          <a:xfrm>
            <a:off x="1777464" y="6370430"/>
            <a:ext cx="4973915" cy="30920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15" name="直接连接符​​(S)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和库 ">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00394"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7873638" y="5144980"/>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ACFFE5B-A405-4492-A99D-BB73591D8CB8}" type="datetime1">
              <a:rPr lang="zh-CN" altLang="en-US" noProof="0" smtClean="0"/>
              <a:t>2025/6/11</a:t>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内容占位符 2"/>
          <p:cNvSpPr>
            <a:spLocks noGrp="1"/>
          </p:cNvSpPr>
          <p:nvPr>
            <p:ph idx="12"/>
          </p:nvPr>
        </p:nvSpPr>
        <p:spPr>
          <a:xfrm>
            <a:off x="460210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内容占位符 2"/>
          <p:cNvSpPr>
            <a:spLocks noGrp="1"/>
          </p:cNvSpPr>
          <p:nvPr>
            <p:ph idx="13"/>
          </p:nvPr>
        </p:nvSpPr>
        <p:spPr>
          <a:xfrm>
            <a:off x="787363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1" name="文本占位符 3"/>
          <p:cNvSpPr>
            <a:spLocks noGrp="1"/>
          </p:cNvSpPr>
          <p:nvPr>
            <p:ph type="body" sz="half" idx="14"/>
          </p:nvPr>
        </p:nvSpPr>
        <p:spPr>
          <a:xfrm>
            <a:off x="4595889" y="5144979"/>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12" name="文本占位符 3"/>
          <p:cNvSpPr>
            <a:spLocks noGrp="1"/>
          </p:cNvSpPr>
          <p:nvPr>
            <p:ph type="body" sz="half" idx="15"/>
          </p:nvPr>
        </p:nvSpPr>
        <p:spPr>
          <a:xfrm>
            <a:off x="1306587" y="5144978"/>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cxnSp>
        <p:nvCxnSpPr>
          <p:cNvPr id="13" name="直接连接符​​(S) 12"/>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直接连接符​​(S) 13"/>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文本占位符 18"/>
          <p:cNvSpPr>
            <a:spLocks noGrp="1"/>
          </p:cNvSpPr>
          <p:nvPr>
            <p:ph type="body" sz="quarter" idx="16"/>
          </p:nvPr>
        </p:nvSpPr>
        <p:spPr>
          <a:xfrm>
            <a:off x="1290908" y="1617663"/>
            <a:ext cx="9618391" cy="1336675"/>
          </a:xfrm>
        </p:spPr>
        <p:txBody>
          <a:bodyPr rtlCol="0">
            <a:no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带标题的图片">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grpSp>
        <p:nvGrpSpPr>
          <p:cNvPr id="8" name="组 7"/>
          <p:cNvGrpSpPr/>
          <p:nvPr/>
        </p:nvGrpSpPr>
        <p:grpSpPr>
          <a:xfrm>
            <a:off x="7477387" y="482170"/>
            <a:ext cx="4074533" cy="5149101"/>
            <a:chOff x="7477387" y="482170"/>
            <a:chExt cx="4074533" cy="5149101"/>
          </a:xfrm>
        </p:grpSpPr>
        <p:sp>
          <p:nvSpPr>
            <p:cNvPr id="18" name="长方形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长方形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1451206" y="1129513"/>
            <a:ext cx="5532328" cy="1830584"/>
          </a:xfrm>
        </p:spPr>
        <p:txBody>
          <a:bodyPr rtlCol="0" anchor="b">
            <a:normAutofit/>
          </a:bodyPr>
          <a:lstStyle>
            <a:lvl1pPr>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4" name="文本占位符 3"/>
          <p:cNvSpPr>
            <a:spLocks noGrp="1"/>
          </p:cNvSpPr>
          <p:nvPr>
            <p:ph type="body" sz="half" idx="2"/>
          </p:nvPr>
        </p:nvSpPr>
        <p:spPr>
          <a:xfrm>
            <a:off x="1450329" y="3145992"/>
            <a:ext cx="5524404" cy="2003742"/>
          </a:xfrm>
        </p:spPr>
        <p:txBody>
          <a:bodyPr rtlCol="0">
            <a:normAutofit/>
          </a:bodyPr>
          <a:lstStyle>
            <a:lvl1pPr marL="0" indent="0" algn="l">
              <a:buNone/>
              <a:defRPr sz="18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7236069" y="6332578"/>
            <a:ext cx="4315852" cy="320123"/>
          </a:xfrm>
        </p:spPr>
        <p:txBody>
          <a:bodyPr rtlCol="0"/>
          <a:lstStyle>
            <a:lvl1pPr algn="r">
              <a:defRPr>
                <a:latin typeface="Microsoft YaHei UI" panose="020B0503020204020204" pitchFamily="34" charset="-122"/>
                <a:ea typeface="Microsoft YaHei UI" panose="020B0503020204020204" pitchFamily="34" charset="-122"/>
              </a:defRPr>
            </a:lvl1pPr>
          </a:lstStyle>
          <a:p>
            <a:fld id="{B402A5D1-67F3-48B3-B7B5-02F92AA62621}" type="datetime1">
              <a:rPr lang="zh-CN" altLang="en-US" noProof="0" smtClean="0"/>
              <a:t>2025/6/11</a:t>
            </a:fld>
            <a:endParaRPr lang="zh-CN" altLang="en-US" noProof="0"/>
          </a:p>
        </p:txBody>
      </p:sp>
      <p:sp>
        <p:nvSpPr>
          <p:cNvPr id="6" name="页脚占位符 5"/>
          <p:cNvSpPr>
            <a:spLocks noGrp="1"/>
          </p:cNvSpPr>
          <p:nvPr>
            <p:ph type="ftr" sz="quarter" idx="11"/>
          </p:nvPr>
        </p:nvSpPr>
        <p:spPr>
          <a:xfrm>
            <a:off x="1447382" y="6332578"/>
            <a:ext cx="5541004" cy="32093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31" name="直接连接符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chor="t"/>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0E7F50-A9F7-4376-A5C6-D45764A0EA7B}" type="datetime1">
              <a:rPr lang="zh-CN" altLang="en-US" noProof="0" smtClean="0"/>
              <a:t>2025/6/11</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33" name="直接连接符​​(S)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标题 5"/>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74423" y="1756130"/>
            <a:ext cx="8643154" cy="1887950"/>
          </a:xfrm>
        </p:spPr>
        <p:txBody>
          <a:bodyPr rtlCol="0" anchor="b">
            <a:normAutofit/>
          </a:bodyPr>
          <a:lstStyle>
            <a:lvl1pPr algn="l">
              <a:defRPr sz="3600"/>
            </a:lvl1pPr>
          </a:lstStyle>
          <a:p>
            <a:pPr rtl="0"/>
            <a:r>
              <a:rPr lang="zh-CN" altLang="en-US" noProof="0"/>
              <a:t>单击此处编辑母版标题样式</a:t>
            </a:r>
          </a:p>
        </p:txBody>
      </p:sp>
      <p:sp>
        <p:nvSpPr>
          <p:cNvPr id="3" name="文本占位符 2"/>
          <p:cNvSpPr>
            <a:spLocks noGrp="1"/>
          </p:cNvSpPr>
          <p:nvPr>
            <p:ph type="body" idx="1"/>
          </p:nvPr>
        </p:nvSpPr>
        <p:spPr>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E510FD8A-ACB8-42FE-B006-D79D4A45120D}" type="datetime1">
              <a:rPr lang="zh-CN" altLang="en-US" noProof="0" smtClean="0"/>
              <a:t>2025/6/11</a:t>
            </a:fld>
            <a:endParaRPr lang="zh-CN" altLang="en-US" noProof="0"/>
          </a:p>
        </p:txBody>
      </p:sp>
      <p:sp>
        <p:nvSpPr>
          <p:cNvPr id="5" name="页脚占位符 4"/>
          <p:cNvSpPr>
            <a:spLocks noGrp="1"/>
          </p:cNvSpPr>
          <p:nvPr>
            <p:ph type="ftr" sz="quarter" idx="11"/>
          </p:nvPr>
        </p:nvSpPr>
        <p:spPr/>
        <p:txBody>
          <a:bodyPr rtlCol="0"/>
          <a:lstStyle/>
          <a:p>
            <a:pPr rtl="0"/>
            <a:r>
              <a:rPr lang="zh-CN" altLang="en-US" noProof="0"/>
              <a:t>在此处添加页脚</a:t>
            </a:r>
          </a:p>
        </p:txBody>
      </p:sp>
      <p:cxnSp>
        <p:nvCxnSpPr>
          <p:cNvPr id="15" name="直接连接符​​(S)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292239" y="2161853"/>
            <a:ext cx="4645152" cy="3448595"/>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258679" y="2168318"/>
            <a:ext cx="4645152" cy="344152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5BE52FB4-083E-4BB9-9C56-A94071F60FAC}" type="datetime1">
              <a:rPr lang="zh-CN" altLang="en-US" noProof="0" smtClean="0"/>
              <a:t>2025/6/11</a:t>
            </a:fld>
            <a:endParaRPr lang="zh-CN" altLang="en-US" noProof="0"/>
          </a:p>
        </p:txBody>
      </p:sp>
      <p:sp>
        <p:nvSpPr>
          <p:cNvPr id="6" name="页脚占位符 5"/>
          <p:cNvSpPr>
            <a:spLocks noGrp="1"/>
          </p:cNvSpPr>
          <p:nvPr>
            <p:ph type="ftr" sz="quarter" idx="11"/>
          </p:nvPr>
        </p:nvSpPr>
        <p:spPr/>
        <p:txBody>
          <a:bodyPr rtlCol="0"/>
          <a:lstStyle/>
          <a:p>
            <a:pPr rtl="0"/>
            <a:r>
              <a:rPr lang="zh-CN" altLang="en-US" noProof="0"/>
              <a:t>在此处添加页脚</a:t>
            </a:r>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p>
            <a:pPr rtl="0"/>
            <a:r>
              <a:rPr lang="zh-CN" altLang="en-US" noProof="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287315" y="1950795"/>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287315" y="2755515"/>
            <a:ext cx="4645152" cy="2644457"/>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252486" y="1954249"/>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252486" y="2752737"/>
            <a:ext cx="4645152" cy="2637371"/>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E14E35B2-A28C-4D97-84DA-7A8DBCB464DD}" type="datetime1">
              <a:rPr lang="zh-CN" altLang="en-US" noProof="0" smtClean="0"/>
              <a:t>2025/6/11</a:t>
            </a:fld>
            <a:endParaRPr lang="zh-CN" altLang="en-US" noProof="0"/>
          </a:p>
        </p:txBody>
      </p:sp>
      <p:sp>
        <p:nvSpPr>
          <p:cNvPr id="8" name="页脚占位符 7"/>
          <p:cNvSpPr>
            <a:spLocks noGrp="1"/>
          </p:cNvSpPr>
          <p:nvPr>
            <p:ph type="ftr" sz="quarter" idx="11"/>
          </p:nvPr>
        </p:nvSpPr>
        <p:spPr/>
        <p:txBody>
          <a:bodyPr rtlCol="0"/>
          <a:lstStyle/>
          <a:p>
            <a:pPr rtl="0"/>
            <a:r>
              <a:rPr lang="zh-CN" altLang="en-US" noProof="0"/>
              <a:t>在此处添加页脚</a:t>
            </a:r>
          </a:p>
        </p:txBody>
      </p:sp>
      <p:cxnSp>
        <p:nvCxnSpPr>
          <p:cNvPr id="11" name="直接连接符​​(S) 10"/>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标题 8"/>
          <p:cNvSpPr>
            <a:spLocks noGrp="1"/>
          </p:cNvSpPr>
          <p:nvPr>
            <p:ph type="title"/>
          </p:nvPr>
        </p:nvSpPr>
        <p:spPr/>
        <p:txBody>
          <a:bodyPr rtlCol="0"/>
          <a:lstStyle/>
          <a:p>
            <a:pPr rtl="0"/>
            <a:r>
              <a:rPr lang="zh-CN" altLang="en-US" noProof="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A312CC18-FB17-4018-B13F-281E3895BAF5}" type="datetime1">
              <a:rPr lang="zh-CN" altLang="en-US" noProof="0" smtClean="0"/>
              <a:t>2025/6/11</a:t>
            </a:fld>
            <a:endParaRPr lang="zh-CN" altLang="en-US" noProof="0"/>
          </a:p>
        </p:txBody>
      </p:sp>
      <p:sp>
        <p:nvSpPr>
          <p:cNvPr id="4" name="页脚占位符 3"/>
          <p:cNvSpPr>
            <a:spLocks noGrp="1"/>
          </p:cNvSpPr>
          <p:nvPr>
            <p:ph type="ftr" sz="quarter" idx="11"/>
          </p:nvPr>
        </p:nvSpPr>
        <p:spPr/>
        <p:txBody>
          <a:bodyPr rtlCol="0"/>
          <a:lstStyle/>
          <a:p>
            <a:pPr rtl="0"/>
            <a:r>
              <a:rPr lang="zh-CN" altLang="en-US" noProof="0"/>
              <a:t>在此处添加页脚</a:t>
            </a:r>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p>
            <a:pPr rtl="0"/>
            <a:r>
              <a:rPr lang="zh-CN" altLang="en-US" noProof="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4B327B9-67B5-4BB9-A23C-427DAAF5099B}" type="datetime1">
              <a:rPr lang="zh-CN" altLang="en-US" noProof="0" smtClean="0"/>
              <a:t>2025/6/11</a:t>
            </a:fld>
            <a:endParaRPr lang="zh-CN" altLang="en-US" noProof="0"/>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 name="文本占位符 5"/>
          <p:cNvSpPr>
            <a:spLocks noGrp="1"/>
          </p:cNvSpPr>
          <p:nvPr>
            <p:ph type="body" sz="quarter" idx="12"/>
          </p:nvPr>
        </p:nvSpPr>
        <p:spPr>
          <a:xfrm>
            <a:off x="1694656" y="1865037"/>
            <a:ext cx="8802688" cy="3127927"/>
          </a:xfrm>
        </p:spPr>
        <p:txBody>
          <a:bodyPr rtlCol="0" anchor="ctr">
            <a:normAutofit/>
          </a:bodyPr>
          <a:lstStyle>
            <a:lvl1pPr marL="0" indent="0" algn="ctr">
              <a:buNone/>
              <a:defRPr sz="6000">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CD1D047-EEF3-451A-87B4-F569A018734D}" type="datetime1">
              <a:rPr lang="zh-CN" altLang="en-US" noProof="0" smtClean="0"/>
              <a:t>2025/6/11</a:t>
            </a:fld>
            <a:endParaRPr lang="zh-CN" altLang="en-US" noProof="0"/>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的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5095246" y="1645522"/>
            <a:ext cx="5807176" cy="3840852"/>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290909" y="1645522"/>
            <a:ext cx="3600000" cy="383672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361A436-DF5A-41B6-9DBA-814AD4FD0FA0}" type="datetime1">
              <a:rPr lang="zh-CN" altLang="en-US" noProof="0" smtClean="0"/>
              <a:t>2025/6/11</a:t>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8" name="长方形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Lst>
          </a:blip>
          <a:srcRect b="-1562"/>
          <a:stretch>
            <a:fillRect/>
          </a:stretch>
        </p:blipFill>
        <p:spPr bwMode="black">
          <a:xfrm>
            <a:off x="0" y="6126480"/>
            <a:ext cx="12192000" cy="742950"/>
          </a:xfrm>
          <a:prstGeom prst="rect">
            <a:avLst/>
          </a:prstGeom>
        </p:spPr>
      </p:pic>
      <p:sp>
        <p:nvSpPr>
          <p:cNvPr id="2" name="标题占位符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pPr rtl="0"/>
            <a:r>
              <a:rPr lang="zh-CN" altLang="en-US" noProof="0"/>
              <a:t>单击此处编辑母版标题样式</a:t>
            </a:r>
          </a:p>
        </p:txBody>
      </p:sp>
      <p:sp>
        <p:nvSpPr>
          <p:cNvPr id="3" name="文本占位符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latin typeface="Microsoft YaHei UI" panose="020B0503020204020204" pitchFamily="34" charset="-122"/>
                <a:ea typeface="Microsoft YaHei UI" panose="020B0503020204020204" pitchFamily="34" charset="-122"/>
              </a:defRPr>
            </a:lvl1pPr>
          </a:lstStyle>
          <a:p>
            <a:fld id="{A975666B-86E7-4053-B076-45D6881106BA}" type="datetime1">
              <a:rPr lang="zh-CN" altLang="en-US" noProof="0" smtClean="0"/>
              <a:t>2025/6/11</a:t>
            </a:fld>
            <a:endParaRPr lang="zh-CN" altLang="en-US" noProof="0"/>
          </a:p>
        </p:txBody>
      </p:sp>
      <p:sp>
        <p:nvSpPr>
          <p:cNvPr id="5" name="页脚占位符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latin typeface="Microsoft YaHei UI" panose="020B0503020204020204" pitchFamily="34" charset="-122"/>
                <a:ea typeface="Microsoft YaHei UI" panose="020B0503020204020204" pitchFamily="34" charset="-122"/>
              </a:defRPr>
            </a:lvl1pPr>
          </a:lstStyle>
          <a:p>
            <a:r>
              <a:rPr lang="zh-CN" altLang="en-US" noProof="0"/>
              <a:t>在此处添加页脚</a:t>
            </a:r>
          </a:p>
        </p:txBody>
      </p:sp>
      <p:cxnSp>
        <p:nvCxnSpPr>
          <p:cNvPr id="10" name="直接连接符​​(S)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18.svg"/><Relationship Id="rId9" Type="http://schemas.openxmlformats.org/officeDocument/2006/relationships/image" Target="../media/image26.png"/><Relationship Id="rId1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2.jpe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777464" y="572120"/>
            <a:ext cx="8637073" cy="2541431"/>
          </a:xfrm>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基于生成式</a:t>
            </a:r>
            <a:r>
              <a:rPr lang="en-US" altLang="zh-CN" dirty="0">
                <a:latin typeface="Microsoft YaHei UI" panose="020B0503020204020204" pitchFamily="34" charset="-122"/>
                <a:ea typeface="Microsoft YaHei UI" panose="020B0503020204020204" pitchFamily="34" charset="-122"/>
              </a:rPr>
              <a:t>AI</a:t>
            </a:r>
            <a:r>
              <a:rPr lang="zh-CN" altLang="en-US" dirty="0">
                <a:latin typeface="Microsoft YaHei UI" panose="020B0503020204020204" pitchFamily="34" charset="-122"/>
                <a:ea typeface="Microsoft YaHei UI" panose="020B0503020204020204" pitchFamily="34" charset="-122"/>
              </a:rPr>
              <a:t>的个性化文创图像作品设计</a:t>
            </a:r>
          </a:p>
        </p:txBody>
      </p:sp>
      <p:sp>
        <p:nvSpPr>
          <p:cNvPr id="3" name="副标题 2"/>
          <p:cNvSpPr>
            <a:spLocks noGrp="1"/>
          </p:cNvSpPr>
          <p:nvPr>
            <p:ph type="subTitle" idx="1"/>
          </p:nvPr>
        </p:nvSpPr>
        <p:spPr>
          <a:xfrm>
            <a:off x="1777464" y="3575164"/>
            <a:ext cx="8637072" cy="977621"/>
          </a:xfrm>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pic>
        <p:nvPicPr>
          <p:cNvPr id="5" name="图形 4" descr="头脑图标&#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7471" y="1989000"/>
            <a:ext cx="1440000" cy="144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3" name="标题 2"/>
          <p:cNvSpPr>
            <a:spLocks noGrp="1"/>
          </p:cNvSpPr>
          <p:nvPr>
            <p:ph type="title"/>
          </p:nvPr>
        </p:nvSpPr>
        <p:spPr/>
        <p:txBody>
          <a:bodyPr/>
          <a:lstStyle/>
          <a:p>
            <a:r>
              <a:rPr lang="zh-CN" altLang="en-US" b="1"/>
              <a:t>数据说明</a:t>
            </a:r>
            <a:r>
              <a:rPr lang="en-US" altLang="zh-CN" b="1"/>
              <a:t> </a:t>
            </a:r>
          </a:p>
        </p:txBody>
      </p:sp>
      <p:sp>
        <p:nvSpPr>
          <p:cNvPr id="4" name="文本框 3"/>
          <p:cNvSpPr txBox="1"/>
          <p:nvPr/>
        </p:nvSpPr>
        <p:spPr>
          <a:xfrm>
            <a:off x="1226820" y="1671320"/>
            <a:ext cx="10716260" cy="4716780"/>
          </a:xfrm>
          <a:prstGeom prst="rect">
            <a:avLst/>
          </a:prstGeom>
          <a:noFill/>
        </p:spPr>
        <p:txBody>
          <a:bodyPr wrap="square" rtlCol="0">
            <a:noAutofit/>
          </a:bodyPr>
          <a:lstStyle/>
          <a:p>
            <a:r>
              <a:rPr lang="zh-CN" altLang="en-US" sz="2400">
                <a:latin typeface="微软雅黑" panose="020B0503020204020204" charset="-122"/>
                <a:ea typeface="微软雅黑" panose="020B0503020204020204" charset="-122"/>
              </a:rPr>
              <a:t>输入数据包括提示词（文本）、需渲染文本、位置坐标、参考图像（可选）、控制参数；训练后的权重以</a:t>
            </a:r>
            <a:r>
              <a:rPr lang="en-US" altLang="zh-CN" sz="2400">
                <a:latin typeface="微软雅黑" panose="020B0503020204020204" charset="-122"/>
                <a:ea typeface="微软雅黑" panose="020B0503020204020204" charset="-122"/>
              </a:rPr>
              <a:t> ckpt </a:t>
            </a:r>
            <a:r>
              <a:rPr lang="zh-CN" altLang="en-US" sz="2400">
                <a:latin typeface="微软雅黑" panose="020B0503020204020204" charset="-122"/>
                <a:ea typeface="微软雅黑" panose="020B0503020204020204" charset="-122"/>
              </a:rPr>
              <a:t>文件存储，约</a:t>
            </a:r>
            <a:r>
              <a:rPr lang="en-US" altLang="zh-CN" sz="2400">
                <a:latin typeface="微软雅黑" panose="020B0503020204020204" charset="-122"/>
                <a:ea typeface="微软雅黑" panose="020B0503020204020204" charset="-122"/>
              </a:rPr>
              <a:t> 5.73GB</a:t>
            </a:r>
            <a:r>
              <a:rPr lang="zh-CN" altLang="en-US" sz="2400">
                <a:latin typeface="微软雅黑" panose="020B0503020204020204" charset="-122"/>
                <a:ea typeface="微软雅黑" panose="020B0503020204020204" charset="-122"/>
              </a:rPr>
              <a:t>，训练数据包含两类：</a:t>
            </a:r>
          </a:p>
          <a:p>
            <a:r>
              <a:rPr lang="en-US" altLang="zh-CN" sz="2400">
                <a:latin typeface="微软雅黑" panose="020B0503020204020204" charset="-122"/>
                <a:ea typeface="微软雅黑" panose="020B0503020204020204" charset="-122"/>
              </a:rPr>
              <a:t>1.</a:t>
            </a:r>
            <a:r>
              <a:rPr lang="en-US" altLang="zh-CN" sz="2400" b="1">
                <a:latin typeface="微软雅黑" panose="020B0503020204020204" charset="-122"/>
                <a:ea typeface="微软雅黑" panose="020B0503020204020204" charset="-122"/>
              </a:rPr>
              <a:t> </a:t>
            </a:r>
          </a:p>
          <a:p>
            <a:r>
              <a:rPr lang="en-US" altLang="zh-CN" sz="2400" b="1">
                <a:latin typeface="微软雅黑" panose="020B0503020204020204" charset="-122"/>
                <a:ea typeface="微软雅黑" panose="020B0503020204020204" charset="-122"/>
              </a:rPr>
              <a:t>AnyWord-3M </a:t>
            </a:r>
            <a:r>
              <a:rPr lang="zh-CN" altLang="en-US" sz="2400" b="1">
                <a:latin typeface="微软雅黑" panose="020B0503020204020204" charset="-122"/>
                <a:ea typeface="微软雅黑" panose="020B0503020204020204" charset="-122"/>
              </a:rPr>
              <a:t>标注数据（</a:t>
            </a:r>
            <a:r>
              <a:rPr lang="en-US" altLang="zh-CN" sz="2400" b="1">
                <a:latin typeface="微软雅黑" panose="020B0503020204020204" charset="-122"/>
                <a:ea typeface="微软雅黑" panose="020B0503020204020204" charset="-122"/>
              </a:rPr>
              <a:t>JSON </a:t>
            </a:r>
            <a:r>
              <a:rPr lang="zh-CN" altLang="en-US" sz="2400" b="1">
                <a:latin typeface="微软雅黑" panose="020B0503020204020204" charset="-122"/>
                <a:ea typeface="微软雅黑" panose="020B0503020204020204" charset="-122"/>
              </a:rPr>
              <a:t>格式），筛选后约</a:t>
            </a:r>
            <a:r>
              <a:rPr lang="en-US" altLang="zh-CN" sz="2400" b="1">
                <a:latin typeface="微软雅黑" panose="020B0503020204020204" charset="-122"/>
                <a:ea typeface="微软雅黑" panose="020B0503020204020204" charset="-122"/>
              </a:rPr>
              <a:t> 400k </a:t>
            </a:r>
            <a:r>
              <a:rPr lang="zh-CN" altLang="en-US" sz="2400" b="1">
                <a:latin typeface="微软雅黑" panose="020B0503020204020204" charset="-122"/>
                <a:ea typeface="微软雅黑" panose="020B0503020204020204" charset="-122"/>
              </a:rPr>
              <a:t>张，用于文字渲染的训练；</a:t>
            </a:r>
          </a:p>
          <a:p>
            <a:r>
              <a:rPr lang="en-US" altLang="zh-CN" sz="2400">
                <a:latin typeface="微软雅黑" panose="020B0503020204020204" charset="-122"/>
                <a:ea typeface="微软雅黑" panose="020B0503020204020204" charset="-122"/>
              </a:rPr>
              <a:t>2. </a:t>
            </a:r>
          </a:p>
          <a:p>
            <a:r>
              <a:rPr lang="zh-CN" altLang="en-US" sz="2400" b="1">
                <a:latin typeface="微软雅黑" panose="020B0503020204020204" charset="-122"/>
                <a:ea typeface="微软雅黑" panose="020B0503020204020204" charset="-122"/>
              </a:rPr>
              <a:t>文创图像</a:t>
            </a:r>
            <a:r>
              <a:rPr lang="en-US" altLang="zh-CN" sz="2400" b="1">
                <a:latin typeface="微软雅黑" panose="020B0503020204020204" charset="-122"/>
                <a:ea typeface="微软雅黑" panose="020B0503020204020204" charset="-122"/>
              </a:rPr>
              <a:t> + </a:t>
            </a:r>
            <a:r>
              <a:rPr lang="zh-CN" altLang="en-US" sz="2400" b="1">
                <a:latin typeface="微软雅黑" panose="020B0503020204020204" charset="-122"/>
                <a:ea typeface="微软雅黑" panose="020B0503020204020204" charset="-122"/>
              </a:rPr>
              <a:t>文本描述（</a:t>
            </a:r>
            <a:r>
              <a:rPr lang="en-US" altLang="zh-CN" sz="2400" b="1">
                <a:latin typeface="微软雅黑" panose="020B0503020204020204" charset="-122"/>
                <a:ea typeface="微软雅黑" panose="020B0503020204020204" charset="-122"/>
              </a:rPr>
              <a:t>TXT </a:t>
            </a:r>
            <a:r>
              <a:rPr lang="zh-CN" altLang="en-US" sz="2400" b="1">
                <a:latin typeface="微软雅黑" panose="020B0503020204020204" charset="-122"/>
                <a:ea typeface="微软雅黑" panose="020B0503020204020204" charset="-122"/>
              </a:rPr>
              <a:t>格式），约</a:t>
            </a:r>
            <a:r>
              <a:rPr lang="en-US" altLang="zh-CN" sz="2400" b="1">
                <a:latin typeface="微软雅黑" panose="020B0503020204020204" charset="-122"/>
                <a:ea typeface="微软雅黑" panose="020B0503020204020204" charset="-122"/>
              </a:rPr>
              <a:t> 1k </a:t>
            </a:r>
            <a:r>
              <a:rPr lang="zh-CN" altLang="en-US" sz="2400" b="1">
                <a:latin typeface="微软雅黑" panose="020B0503020204020204" charset="-122"/>
                <a:ea typeface="微软雅黑" panose="020B0503020204020204" charset="-122"/>
              </a:rPr>
              <a:t>张，用于风格微调和物品的学习。输出图像保存在服务器并将图像、</a:t>
            </a:r>
            <a:r>
              <a:rPr lang="en-US" altLang="zh-CN" sz="2400" b="1">
                <a:latin typeface="微软雅黑" panose="020B0503020204020204" charset="-122"/>
                <a:ea typeface="微软雅黑" panose="020B0503020204020204" charset="-122"/>
              </a:rPr>
              <a:t>debug </a:t>
            </a:r>
            <a:r>
              <a:rPr lang="zh-CN" altLang="en-US" sz="2400" b="1">
                <a:latin typeface="微软雅黑" panose="020B0503020204020204" charset="-122"/>
                <a:ea typeface="微软雅黑" panose="020B0503020204020204" charset="-122"/>
              </a:rPr>
              <a:t>信息（可选）返回给用户。</a:t>
            </a:r>
          </a:p>
          <a:p>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3" name="标题 2"/>
          <p:cNvSpPr>
            <a:spLocks noGrp="1"/>
          </p:cNvSpPr>
          <p:nvPr>
            <p:ph type="title"/>
          </p:nvPr>
        </p:nvSpPr>
        <p:spPr/>
        <p:txBody>
          <a:bodyPr/>
          <a:lstStyle/>
          <a:p>
            <a:r>
              <a:rPr lang="zh-CN" altLang="en-US" b="1"/>
              <a:t>组件设计及功能</a:t>
            </a:r>
            <a:br>
              <a:rPr lang="zh-CN" altLang="en-US" b="1"/>
            </a:br>
            <a:r>
              <a:rPr lang="en-US" altLang="zh-CN" b="1"/>
              <a:t> </a:t>
            </a:r>
          </a:p>
        </p:txBody>
      </p:sp>
      <p:sp>
        <p:nvSpPr>
          <p:cNvPr id="4" name="文本框 3"/>
          <p:cNvSpPr txBox="1"/>
          <p:nvPr/>
        </p:nvSpPr>
        <p:spPr>
          <a:xfrm>
            <a:off x="1226820" y="1671320"/>
            <a:ext cx="10716260" cy="4716780"/>
          </a:xfrm>
          <a:prstGeom prst="rect">
            <a:avLst/>
          </a:prstGeom>
          <a:noFill/>
        </p:spPr>
        <p:txBody>
          <a:bodyPr wrap="square" rtlCol="0">
            <a:noAutofit/>
          </a:bodyPr>
          <a:lstStyle/>
          <a:p>
            <a:r>
              <a:rPr lang="en-US" altLang="zh-CN" sz="2400" b="1">
                <a:latin typeface="微软雅黑" panose="020B0503020204020204" charset="-122"/>
                <a:ea typeface="微软雅黑" panose="020B0503020204020204" charset="-122"/>
              </a:rPr>
              <a:t>1.Text-control Diffusion Pipeline</a:t>
            </a:r>
          </a:p>
          <a:p>
            <a:r>
              <a:rPr lang="zh-CN" altLang="en-US" sz="2400">
                <a:latin typeface="微软雅黑" panose="020B0503020204020204" charset="-122"/>
                <a:ea typeface="微软雅黑" panose="020B0503020204020204" charset="-122"/>
              </a:rPr>
              <a:t>使</a:t>
            </a:r>
            <a:r>
              <a:rPr lang="en-US" altLang="zh-CN" sz="2400">
                <a:latin typeface="微软雅黑" panose="020B0503020204020204" charset="-122"/>
                <a:ea typeface="微软雅黑" panose="020B0503020204020204" charset="-122"/>
              </a:rPr>
              <a:t> TextControlNet </a:t>
            </a:r>
            <a:r>
              <a:rPr lang="zh-CN" altLang="en-US" sz="2400">
                <a:latin typeface="微软雅黑" panose="020B0503020204020204" charset="-122"/>
                <a:ea typeface="微软雅黑" panose="020B0503020204020204" charset="-122"/>
              </a:rPr>
              <a:t>控制文字的生成并且保证在模型没有文字生成需求时正常地生成图片</a:t>
            </a:r>
          </a:p>
          <a:p>
            <a:r>
              <a:rPr lang="en-US" altLang="zh-CN" sz="2400" b="1">
                <a:latin typeface="微软雅黑" panose="020B0503020204020204" charset="-122"/>
                <a:ea typeface="微软雅黑" panose="020B0503020204020204" charset="-122"/>
              </a:rPr>
              <a:t>2.Auxiliary Latent Module</a:t>
            </a:r>
          </a:p>
          <a:p>
            <a:pPr algn="l">
              <a:buClrTx/>
              <a:buSzTx/>
              <a:buFontTx/>
            </a:pPr>
            <a:r>
              <a:rPr lang="zh-CN" altLang="en-US" sz="2400">
                <a:latin typeface="微软雅黑" panose="020B0503020204020204" charset="-122"/>
                <a:ea typeface="微软雅黑" panose="020B0503020204020204" charset="-122"/>
              </a:rPr>
              <a:t>可告知模型生成文本到不规则的文本框中</a:t>
            </a:r>
          </a:p>
          <a:p>
            <a:r>
              <a:rPr lang="en-US" altLang="zh-CN" sz="2400" b="1">
                <a:latin typeface="微软雅黑" panose="020B0503020204020204" charset="-122"/>
                <a:ea typeface="微软雅黑" panose="020B0503020204020204" charset="-122"/>
              </a:rPr>
              <a:t>3. Text Embedding Module</a:t>
            </a:r>
          </a:p>
          <a:p>
            <a:pPr algn="l">
              <a:buClrTx/>
              <a:buSzTx/>
              <a:buFontTx/>
            </a:pPr>
            <a:r>
              <a:rPr lang="zh-CN" altLang="en-US" sz="2400">
                <a:latin typeface="微软雅黑" panose="020B0503020204020204" charset="-122"/>
                <a:ea typeface="微软雅黑" panose="020B0503020204020204" charset="-122"/>
              </a:rPr>
              <a:t>用于解决多语言文本生成的问题</a:t>
            </a:r>
          </a:p>
          <a:p>
            <a:r>
              <a:rPr lang="en-US" altLang="zh-CN" sz="2400" b="1">
                <a:latin typeface="微软雅黑" panose="020B0503020204020204" charset="-122"/>
                <a:ea typeface="微软雅黑" panose="020B0503020204020204" charset="-122"/>
              </a:rPr>
              <a:t>4 Gradio UI</a:t>
            </a:r>
          </a:p>
          <a:p>
            <a:pPr algn="l">
              <a:buClrTx/>
              <a:buSzTx/>
              <a:buFontTx/>
            </a:pPr>
            <a:r>
              <a:rPr lang="zh-CN" altLang="en-US" sz="2400">
                <a:latin typeface="微软雅黑" panose="020B0503020204020204" charset="-122"/>
                <a:ea typeface="微软雅黑" panose="020B0503020204020204" charset="-122"/>
              </a:rPr>
              <a:t>提供了一个简单的界面，可以轻松地与模型进行交互。用户可</a:t>
            </a:r>
          </a:p>
          <a:p>
            <a:pPr algn="l">
              <a:buClrTx/>
              <a:buSzTx/>
              <a:buFontTx/>
            </a:pPr>
            <a:r>
              <a:rPr lang="zh-CN" altLang="en-US" sz="2400">
                <a:latin typeface="微软雅黑" panose="020B0503020204020204" charset="-122"/>
                <a:ea typeface="微软雅黑" panose="020B0503020204020204" charset="-122"/>
              </a:rPr>
              <a:t>以通过 Gradio UI 上传图像、输入文本、调整参数等操作，并实时查看生成的结果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p:cNvSpPr/>
          <p:nvPr/>
        </p:nvSpPr>
        <p:spPr>
          <a:xfrm>
            <a:off x="1473557" y="1572163"/>
            <a:ext cx="3912271" cy="66017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290909" y="798974"/>
            <a:ext cx="9610182" cy="601226"/>
          </a:xfrm>
        </p:spPr>
        <p:txBody>
          <a:bodyPr rtlCol="0">
            <a:normAutofit fontScale="90000"/>
          </a:bodyPr>
          <a:lstStyle/>
          <a:p>
            <a:r>
              <a:rPr lang="zh-CN" altLang="zh-CN" sz="3200" b="1" u="none" strike="noStrike" dirty="0">
                <a:solidFill>
                  <a:schemeClr val="dk1"/>
                </a:solidFill>
                <a:effectLst/>
                <a:uFillTx/>
                <a:latin typeface="微软雅黑" panose="020B0503020204020204" charset="-122"/>
                <a:ea typeface="微软雅黑" panose="020B0503020204020204" charset="-122"/>
              </a:rPr>
              <a:t>人机界面实例截图</a:t>
            </a: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pic>
        <p:nvPicPr>
          <p:cNvPr id="29" name="图片 28"/>
          <p:cNvPicPr/>
          <p:nvPr/>
        </p:nvPicPr>
        <p:blipFill>
          <a:blip r:embed="rId5"/>
          <a:stretch>
            <a:fillRect/>
          </a:stretch>
        </p:blipFill>
        <p:spPr>
          <a:xfrm>
            <a:off x="1473557" y="2320606"/>
            <a:ext cx="3912271" cy="3586732"/>
          </a:xfrm>
          <a:prstGeom prst="rect">
            <a:avLst/>
          </a:prstGeom>
          <a:noFill/>
          <a:ln w="0">
            <a:noFill/>
          </a:ln>
        </p:spPr>
      </p:pic>
      <p:sp>
        <p:nvSpPr>
          <p:cNvPr id="30" name="文本框 29"/>
          <p:cNvSpPr txBox="1"/>
          <p:nvPr/>
        </p:nvSpPr>
        <p:spPr>
          <a:xfrm>
            <a:off x="1473557" y="1726531"/>
            <a:ext cx="3892269" cy="369332"/>
          </a:xfrm>
          <a:prstGeom prst="rect">
            <a:avLst/>
          </a:prstGeom>
          <a:noFill/>
          <a:ln>
            <a:solidFill>
              <a:schemeClr val="bg1"/>
            </a:solidFill>
          </a:ln>
        </p:spPr>
        <p:txBody>
          <a:bodyPr wrap="square" rtlCol="0">
            <a:spAutoFit/>
          </a:bodyPr>
          <a:lstStyle/>
          <a:p>
            <a:pPr algn="ctr"/>
            <a:r>
              <a:rPr lang="zh-CN" altLang="en-US" b="1" dirty="0">
                <a:solidFill>
                  <a:srgbClr val="FF0000"/>
                </a:solidFill>
              </a:rPr>
              <a:t>文字到图片到生成</a:t>
            </a:r>
          </a:p>
        </p:txBody>
      </p:sp>
      <p:pic>
        <p:nvPicPr>
          <p:cNvPr id="31" name="图片 30"/>
          <p:cNvPicPr/>
          <p:nvPr/>
        </p:nvPicPr>
        <p:blipFill>
          <a:blip r:embed="rId6"/>
          <a:stretch>
            <a:fillRect/>
          </a:stretch>
        </p:blipFill>
        <p:spPr>
          <a:xfrm>
            <a:off x="6870326" y="1572163"/>
            <a:ext cx="3643327" cy="3483621"/>
          </a:xfrm>
          <a:prstGeom prst="rect">
            <a:avLst/>
          </a:prstGeom>
          <a:noFill/>
          <a:ln w="0">
            <a:solidFill>
              <a:schemeClr val="accent1">
                <a:lumMod val="75000"/>
              </a:schemeClr>
            </a:solidFill>
          </a:ln>
        </p:spPr>
      </p:pic>
      <p:sp>
        <p:nvSpPr>
          <p:cNvPr id="36" name="矩形 35"/>
          <p:cNvSpPr/>
          <p:nvPr/>
        </p:nvSpPr>
        <p:spPr>
          <a:xfrm>
            <a:off x="6870326" y="5227747"/>
            <a:ext cx="3643327" cy="697186"/>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a:solidFill>
                  <a:srgbClr val="FF0000"/>
                </a:solidFill>
              </a:rPr>
              <a:t>图片文字编辑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3" name="标题 2"/>
          <p:cNvSpPr>
            <a:spLocks noGrp="1"/>
          </p:cNvSpPr>
          <p:nvPr>
            <p:ph type="title"/>
          </p:nvPr>
        </p:nvSpPr>
        <p:spPr/>
        <p:txBody>
          <a:bodyPr/>
          <a:lstStyle/>
          <a:p>
            <a:r>
              <a:rPr lang="zh-CN" altLang="en-US" b="1"/>
              <a:t>需求矩阵</a:t>
            </a:r>
            <a:br>
              <a:rPr lang="zh-CN" altLang="en-US" b="1"/>
            </a:br>
            <a:r>
              <a:rPr lang="en-US" altLang="zh-CN" b="1"/>
              <a:t> </a:t>
            </a:r>
          </a:p>
        </p:txBody>
      </p:sp>
      <p:sp>
        <p:nvSpPr>
          <p:cNvPr id="4" name="文本框 3"/>
          <p:cNvSpPr txBox="1"/>
          <p:nvPr/>
        </p:nvSpPr>
        <p:spPr>
          <a:xfrm>
            <a:off x="1226820" y="1671320"/>
            <a:ext cx="10716260" cy="4716780"/>
          </a:xfrm>
          <a:prstGeom prst="rect">
            <a:avLst/>
          </a:prstGeom>
          <a:noFill/>
        </p:spPr>
        <p:txBody>
          <a:bodyPr wrap="square" rtlCol="0">
            <a:noAutofit/>
          </a:bodyPr>
          <a:lstStyle/>
          <a:p>
            <a:endParaRPr lang="zh-CN" altLang="en-US" sz="240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5"/>
          <a:stretch>
            <a:fillRect/>
          </a:stretch>
        </p:blipFill>
        <p:spPr>
          <a:xfrm>
            <a:off x="1379855" y="1605915"/>
            <a:ext cx="9195435" cy="41630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normAutofit fontScale="90000"/>
          </a:bodyPr>
          <a:lstStyle/>
          <a:p>
            <a:r>
              <a:rPr lang="zh-CN" altLang="en-US" sz="3200" b="1" u="none" strike="noStrike" dirty="0">
                <a:solidFill>
                  <a:srgbClr val="000000"/>
                </a:solidFill>
                <a:effectLst/>
                <a:uFillTx/>
                <a:latin typeface="Arial" panose="020B0604020202020204"/>
              </a:rPr>
              <a:t>生成对比</a:t>
            </a: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
        <p:nvSpPr>
          <p:cNvPr id="3" name="文本框 59"/>
          <p:cNvSpPr/>
          <p:nvPr/>
        </p:nvSpPr>
        <p:spPr>
          <a:xfrm>
            <a:off x="2396017" y="1618272"/>
            <a:ext cx="2470832" cy="601226"/>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提示词：太阳神鸟金饰上写着 “天路</a:t>
            </a:r>
            <a:r>
              <a:rPr lang="en-US" sz="1600" b="0" u="none" strike="noStrike" dirty="0">
                <a:solidFill>
                  <a:schemeClr val="dk1"/>
                </a:solidFill>
                <a:effectLst/>
                <a:uFillTx/>
                <a:latin typeface="Arial" panose="020B0604020202020204"/>
                <a:ea typeface="Arial" panose="020B0604020202020204"/>
              </a:rPr>
              <a:t>”</a:t>
            </a:r>
            <a:endParaRPr lang="en-US" sz="1600" b="0" u="none" strike="noStrike" dirty="0">
              <a:solidFill>
                <a:srgbClr val="000000"/>
              </a:solidFill>
              <a:effectLst/>
              <a:uFillTx/>
              <a:latin typeface="Arial" panose="020B0604020202020204"/>
            </a:endParaRPr>
          </a:p>
        </p:txBody>
      </p:sp>
      <p:sp>
        <p:nvSpPr>
          <p:cNvPr id="4" name="文本框 66"/>
          <p:cNvSpPr/>
          <p:nvPr/>
        </p:nvSpPr>
        <p:spPr>
          <a:xfrm rot="21580800">
            <a:off x="441640" y="2163624"/>
            <a:ext cx="424445" cy="1611720"/>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文字生成功能</a:t>
            </a:r>
            <a:endParaRPr lang="en-US" sz="1600" b="0" u="none" strike="noStrike">
              <a:solidFill>
                <a:srgbClr val="000000"/>
              </a:solidFill>
              <a:effectLst/>
              <a:uFillTx/>
              <a:latin typeface="Arial" panose="020B0604020202020204"/>
            </a:endParaRPr>
          </a:p>
        </p:txBody>
      </p:sp>
      <p:sp>
        <p:nvSpPr>
          <p:cNvPr id="5" name="文本框 60"/>
          <p:cNvSpPr/>
          <p:nvPr/>
        </p:nvSpPr>
        <p:spPr>
          <a:xfrm rot="21580800">
            <a:off x="441639" y="4143353"/>
            <a:ext cx="429103" cy="1611720"/>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文字编辑功能</a:t>
            </a:r>
            <a:endParaRPr lang="en-US" sz="1600" b="0" u="none" strike="noStrike">
              <a:solidFill>
                <a:srgbClr val="000000"/>
              </a:solidFill>
              <a:effectLst/>
              <a:uFillTx/>
              <a:latin typeface="Arial" panose="020B0604020202020204"/>
            </a:endParaRPr>
          </a:p>
        </p:txBody>
      </p:sp>
      <p:pic>
        <p:nvPicPr>
          <p:cNvPr id="8" name="图片 7"/>
          <p:cNvPicPr/>
          <p:nvPr/>
        </p:nvPicPr>
        <p:blipFill>
          <a:blip r:embed="rId5"/>
          <a:stretch>
            <a:fillRect/>
          </a:stretch>
        </p:blipFill>
        <p:spPr>
          <a:xfrm>
            <a:off x="1502571" y="2229939"/>
            <a:ext cx="1854130" cy="1614067"/>
          </a:xfrm>
          <a:prstGeom prst="rect">
            <a:avLst/>
          </a:prstGeom>
          <a:noFill/>
          <a:ln w="0">
            <a:noFill/>
          </a:ln>
        </p:spPr>
      </p:pic>
      <p:pic>
        <p:nvPicPr>
          <p:cNvPr id="9" name="图片 8"/>
          <p:cNvPicPr/>
          <p:nvPr/>
        </p:nvPicPr>
        <p:blipFill>
          <a:blip r:embed="rId6"/>
          <a:srcRect l="9924" t="4328" r="13088" b="9057"/>
          <a:stretch>
            <a:fillRect/>
          </a:stretch>
        </p:blipFill>
        <p:spPr>
          <a:xfrm>
            <a:off x="4054335" y="2229939"/>
            <a:ext cx="1822366" cy="1614067"/>
          </a:xfrm>
          <a:prstGeom prst="rect">
            <a:avLst/>
          </a:prstGeom>
          <a:noFill/>
          <a:ln w="0">
            <a:noFill/>
          </a:ln>
        </p:spPr>
      </p:pic>
      <p:pic>
        <p:nvPicPr>
          <p:cNvPr id="11" name="图片 10"/>
          <p:cNvPicPr/>
          <p:nvPr/>
        </p:nvPicPr>
        <p:blipFill>
          <a:blip r:embed="rId7"/>
          <a:stretch>
            <a:fillRect/>
          </a:stretch>
        </p:blipFill>
        <p:spPr>
          <a:xfrm>
            <a:off x="7082571" y="2229939"/>
            <a:ext cx="1854130" cy="1614067"/>
          </a:xfrm>
          <a:prstGeom prst="rect">
            <a:avLst/>
          </a:prstGeom>
          <a:noFill/>
          <a:ln w="0">
            <a:noFill/>
          </a:ln>
        </p:spPr>
      </p:pic>
      <p:pic>
        <p:nvPicPr>
          <p:cNvPr id="12" name="图片 11"/>
          <p:cNvPicPr/>
          <p:nvPr/>
        </p:nvPicPr>
        <p:blipFill>
          <a:blip r:embed="rId8"/>
          <a:srcRect l="4797" t="4042" r="4055" b="9143"/>
          <a:stretch>
            <a:fillRect/>
          </a:stretch>
        </p:blipFill>
        <p:spPr>
          <a:xfrm>
            <a:off x="9662027" y="2156962"/>
            <a:ext cx="1926259" cy="1687460"/>
          </a:xfrm>
          <a:prstGeom prst="rect">
            <a:avLst/>
          </a:prstGeom>
          <a:noFill/>
          <a:ln w="0">
            <a:noFill/>
          </a:ln>
        </p:spPr>
      </p:pic>
      <p:sp>
        <p:nvSpPr>
          <p:cNvPr id="13" name="文本框 64"/>
          <p:cNvSpPr/>
          <p:nvPr/>
        </p:nvSpPr>
        <p:spPr>
          <a:xfrm>
            <a:off x="7911212" y="1486331"/>
            <a:ext cx="2698913" cy="584500"/>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提示词：卡通青铜树，上方写着 “神树</a:t>
            </a:r>
            <a:r>
              <a:rPr lang="en-US" sz="1600" b="0" u="none" strike="noStrike" dirty="0">
                <a:solidFill>
                  <a:schemeClr val="dk1"/>
                </a:solidFill>
                <a:effectLst/>
                <a:uFillTx/>
                <a:latin typeface="Arial" panose="020B0604020202020204"/>
                <a:ea typeface="Arial" panose="020B0604020202020204"/>
              </a:rPr>
              <a:t>”</a:t>
            </a:r>
            <a:endParaRPr lang="en-US" sz="1600" b="0" u="none" strike="noStrike" dirty="0">
              <a:solidFill>
                <a:srgbClr val="000000"/>
              </a:solidFill>
              <a:effectLst/>
              <a:uFillTx/>
              <a:latin typeface="Arial" panose="020B0604020202020204"/>
            </a:endParaRPr>
          </a:p>
        </p:txBody>
      </p:sp>
      <p:pic>
        <p:nvPicPr>
          <p:cNvPr id="14" name="图片 13"/>
          <p:cNvPicPr/>
          <p:nvPr/>
        </p:nvPicPr>
        <p:blipFill>
          <a:blip r:embed="rId9"/>
          <a:stretch>
            <a:fillRect/>
          </a:stretch>
        </p:blipFill>
        <p:spPr>
          <a:xfrm>
            <a:off x="1499745" y="4093058"/>
            <a:ext cx="1853454" cy="1613479"/>
          </a:xfrm>
          <a:prstGeom prst="rect">
            <a:avLst/>
          </a:prstGeom>
          <a:noFill/>
          <a:ln w="0">
            <a:noFill/>
          </a:ln>
        </p:spPr>
      </p:pic>
      <p:sp>
        <p:nvSpPr>
          <p:cNvPr id="15" name="右箭头 606"/>
          <p:cNvSpPr/>
          <p:nvPr/>
        </p:nvSpPr>
        <p:spPr>
          <a:xfrm>
            <a:off x="3986458" y="4843943"/>
            <a:ext cx="2714196" cy="231672"/>
          </a:xfrm>
          <a:prstGeom prst="rightArrow">
            <a:avLst>
              <a:gd name="adj1" fmla="val 50000"/>
              <a:gd name="adj2" fmla="val 1000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DejaVu Sans"/>
            </a:endParaRPr>
          </a:p>
        </p:txBody>
      </p:sp>
      <p:pic>
        <p:nvPicPr>
          <p:cNvPr id="16" name="图片 15"/>
          <p:cNvPicPr/>
          <p:nvPr/>
        </p:nvPicPr>
        <p:blipFill>
          <a:blip r:embed="rId10"/>
          <a:stretch>
            <a:fillRect/>
          </a:stretch>
        </p:blipFill>
        <p:spPr>
          <a:xfrm>
            <a:off x="4843427" y="4007706"/>
            <a:ext cx="1009347" cy="878662"/>
          </a:xfrm>
          <a:prstGeom prst="rect">
            <a:avLst/>
          </a:prstGeom>
          <a:noFill/>
          <a:ln w="0">
            <a:noFill/>
          </a:ln>
        </p:spPr>
      </p:pic>
      <p:pic>
        <p:nvPicPr>
          <p:cNvPr id="17" name="图片 16"/>
          <p:cNvPicPr/>
          <p:nvPr/>
        </p:nvPicPr>
        <p:blipFill>
          <a:blip r:embed="rId11"/>
          <a:stretch>
            <a:fillRect/>
          </a:stretch>
        </p:blipFill>
        <p:spPr>
          <a:xfrm>
            <a:off x="7053597" y="4165837"/>
            <a:ext cx="1854130" cy="1614067"/>
          </a:xfrm>
          <a:prstGeom prst="rect">
            <a:avLst/>
          </a:prstGeom>
          <a:noFill/>
          <a:ln w="0">
            <a:noFill/>
          </a:ln>
        </p:spPr>
      </p:pic>
      <p:sp>
        <p:nvSpPr>
          <p:cNvPr id="18" name="文本框 67"/>
          <p:cNvSpPr/>
          <p:nvPr/>
        </p:nvSpPr>
        <p:spPr>
          <a:xfrm rot="21595800">
            <a:off x="3996446" y="5183694"/>
            <a:ext cx="2703306" cy="293868"/>
          </a:xfrm>
          <a:prstGeom prst="rect">
            <a:avLst/>
          </a:prstGeom>
          <a:noFill/>
          <a:ln w="57150">
            <a:solidFill>
              <a:srgbClr val="2683C6"/>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marL="107950" algn="ctr" defTabSz="914400">
              <a:lnSpc>
                <a:spcPct val="100000"/>
              </a:lnSpc>
              <a:spcAft>
                <a:spcPts val="1415"/>
              </a:spcAft>
              <a:buClr>
                <a:srgbClr val="000000"/>
              </a:buClr>
              <a:buSzPct val="45000"/>
            </a:pPr>
            <a:r>
              <a:rPr lang="zh-CN" sz="1800" b="0" u="none" strike="noStrike" dirty="0">
                <a:solidFill>
                  <a:schemeClr val="dk1"/>
                </a:solidFill>
                <a:effectLst/>
                <a:uFillTx/>
                <a:latin typeface="Arial" panose="020B0604020202020204"/>
                <a:ea typeface="Arial" panose="020B0604020202020204"/>
              </a:rPr>
              <a:t>提示词：“天”，“上”</a:t>
            </a:r>
            <a:endParaRPr lang="en-US" sz="1800" b="0" u="none" strike="noStrike" dirty="0">
              <a:solidFill>
                <a:srgbClr val="000000"/>
              </a:solidFill>
              <a:effectLst/>
              <a:uFillTx/>
              <a:latin typeface="Arial" panose="020B0604020202020204"/>
            </a:endParaRPr>
          </a:p>
        </p:txBody>
      </p:sp>
      <p:sp>
        <p:nvSpPr>
          <p:cNvPr id="19" name="文本框 70"/>
          <p:cNvSpPr/>
          <p:nvPr/>
        </p:nvSpPr>
        <p:spPr>
          <a:xfrm rot="21580800">
            <a:off x="9067609" y="4452106"/>
            <a:ext cx="386121" cy="1026037"/>
          </a:xfrm>
          <a:prstGeom prst="rect">
            <a:avLst/>
          </a:prstGeom>
          <a:noFill/>
          <a:ln w="57150">
            <a:solidFill>
              <a:srgbClr val="C00000"/>
            </a:solidFill>
            <a:round/>
          </a:ln>
        </p:spPr>
        <p:style>
          <a:lnRef idx="0">
            <a:srgbClr val="FFFFFF"/>
          </a:lnRef>
          <a:fillRef idx="0">
            <a:srgbClr val="FFFFFF"/>
          </a:fillRef>
          <a:effectRef idx="0">
            <a:srgbClr val="FFFFFF"/>
          </a:effectRef>
          <a:fontRef idx="minor"/>
        </p:style>
        <p:txBody>
          <a:bodyPr lIns="90000" tIns="45000" rIns="90000" bIns="45000" anchor="t">
            <a:noAutofit/>
          </a:bodyPr>
          <a:lstStyle/>
          <a:p>
            <a:pPr defTabSz="914400">
              <a:lnSpc>
                <a:spcPct val="100000"/>
              </a:lnSpc>
            </a:pPr>
            <a:r>
              <a:rPr lang="zh-CN" sz="1600" b="1" u="none" strike="noStrike">
                <a:solidFill>
                  <a:schemeClr val="dk1"/>
                </a:solidFill>
                <a:effectLst/>
                <a:uFillTx/>
                <a:latin typeface="微软雅黑" panose="020B0503020204020204" charset="-122"/>
                <a:ea typeface="微软雅黑" panose="020B0503020204020204" charset="-122"/>
              </a:rPr>
              <a:t>更多例子</a:t>
            </a:r>
            <a:endParaRPr lang="en-US" sz="1600" b="0" u="none" strike="noStrike">
              <a:solidFill>
                <a:srgbClr val="000000"/>
              </a:solidFill>
              <a:effectLst/>
              <a:uFillTx/>
              <a:latin typeface="Arial" panose="020B0604020202020204"/>
            </a:endParaRPr>
          </a:p>
        </p:txBody>
      </p:sp>
      <p:pic>
        <p:nvPicPr>
          <p:cNvPr id="20" name="图片 19"/>
          <p:cNvPicPr/>
          <p:nvPr/>
        </p:nvPicPr>
        <p:blipFill>
          <a:blip r:embed="rId12"/>
          <a:stretch>
            <a:fillRect/>
          </a:stretch>
        </p:blipFill>
        <p:spPr>
          <a:xfrm>
            <a:off x="9662027" y="4130492"/>
            <a:ext cx="1926259" cy="1614092"/>
          </a:xfrm>
          <a:prstGeom prst="rect">
            <a:avLst/>
          </a:prstGeom>
          <a:noFill/>
          <a:ln w="0">
            <a:noFill/>
          </a:ln>
        </p:spPr>
      </p:pic>
      <p:pic>
        <p:nvPicPr>
          <p:cNvPr id="21" name="图片 37" descr="左飘"/>
          <p:cNvPicPr/>
          <p:nvPr/>
        </p:nvPicPr>
        <p:blipFill>
          <a:blip r:embed="rId13">
            <a:extLst>
              <a:ext uri="{96DAC541-7B7A-43D3-8B79-37D633B846F1}">
                <asvg:svgBlip xmlns:asvg="http://schemas.microsoft.com/office/drawing/2016/SVG/main" r:embed="rId14"/>
              </a:ext>
            </a:extLst>
          </a:blip>
          <a:stretch>
            <a:fillRect/>
          </a:stretch>
        </p:blipFill>
        <p:spPr>
          <a:xfrm rot="13204800">
            <a:off x="6854173" y="1637688"/>
            <a:ext cx="510925" cy="444773"/>
          </a:xfrm>
          <a:prstGeom prst="rect">
            <a:avLst/>
          </a:prstGeom>
          <a:noFill/>
        </p:spPr>
      </p:pic>
      <p:pic>
        <p:nvPicPr>
          <p:cNvPr id="22" name="图片 1" descr="左飘"/>
          <p:cNvPicPr/>
          <p:nvPr/>
        </p:nvPicPr>
        <p:blipFill>
          <a:blip r:embed="rId13">
            <a:extLst>
              <a:ext uri="{96DAC541-7B7A-43D3-8B79-37D633B846F1}">
                <asvg:svgBlip xmlns:asvg="http://schemas.microsoft.com/office/drawing/2016/SVG/main" r:embed="rId14"/>
              </a:ext>
            </a:extLst>
          </a:blip>
          <a:stretch>
            <a:fillRect/>
          </a:stretch>
        </p:blipFill>
        <p:spPr>
          <a:xfrm rot="13204800">
            <a:off x="1176174" y="1744749"/>
            <a:ext cx="510925" cy="444773"/>
          </a:xfrm>
          <a:prstGeom prst="rect">
            <a:avLst/>
          </a:prstGeom>
          <a:noFill/>
        </p:spPr>
      </p:pic>
      <p:sp>
        <p:nvSpPr>
          <p:cNvPr id="23" name="矩形 22"/>
          <p:cNvSpPr/>
          <p:nvPr/>
        </p:nvSpPr>
        <p:spPr>
          <a:xfrm>
            <a:off x="559157" y="1475921"/>
            <a:ext cx="842426"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微软雅黑" panose="020B0503020204020204" charset="-122"/>
              </a:rPr>
              <a:t>Ours</a:t>
            </a:r>
            <a:endParaRPr lang="en-US" sz="1800" b="0" u="none" strike="noStrike" dirty="0">
              <a:solidFill>
                <a:srgbClr val="000000"/>
              </a:solidFill>
              <a:effectLst/>
              <a:uFillTx/>
              <a:latin typeface="Arial" panose="020B0604020202020204"/>
            </a:endParaRPr>
          </a:p>
        </p:txBody>
      </p:sp>
      <p:sp>
        <p:nvSpPr>
          <p:cNvPr id="24" name="矩形 23"/>
          <p:cNvSpPr/>
          <p:nvPr/>
        </p:nvSpPr>
        <p:spPr>
          <a:xfrm>
            <a:off x="6266201" y="1466783"/>
            <a:ext cx="842426"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微软雅黑" panose="020B0503020204020204" charset="-122"/>
              </a:rPr>
              <a:t>Ours</a:t>
            </a: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normAutofit fontScale="90000"/>
          </a:bodyPr>
          <a:lstStyle/>
          <a:p>
            <a:r>
              <a:rPr lang="zh-CN" altLang="zh-CN" sz="3200" b="1" u="none" strike="noStrike" dirty="0">
                <a:solidFill>
                  <a:schemeClr val="dk1"/>
                </a:solidFill>
                <a:effectLst/>
                <a:uFillTx/>
                <a:latin typeface="Arial" panose="020B0604020202020204"/>
                <a:ea typeface="微软雅黑" panose="020B0503020204020204" charset="-122"/>
              </a:rPr>
              <a:t>项目测试</a:t>
            </a:r>
            <a:br>
              <a:rPr lang="en-US" altLang="zh-CN" sz="3200" b="0" u="none" strike="noStrike" dirty="0">
                <a:solidFill>
                  <a:srgbClr val="000000"/>
                </a:solidFill>
                <a:effectLst/>
                <a:uFillTx/>
                <a:latin typeface="Arial" panose="020B0604020202020204"/>
              </a:rPr>
            </a:br>
            <a:br>
              <a:rPr lang="en-US" altLang="zh-CN" sz="3200" b="0" u="none" strike="noStrike" dirty="0">
                <a:solidFill>
                  <a:srgbClr val="000000"/>
                </a:solidFill>
                <a:effectLst/>
                <a:uFillTx/>
                <a:latin typeface="Arial" panose="020B0604020202020204"/>
              </a:rPr>
            </a:br>
            <a:endParaRPr lang="zh-CN" altLang="en-US" dirty="0"/>
          </a:p>
        </p:txBody>
      </p:sp>
      <p:pic>
        <p:nvPicPr>
          <p:cNvPr id="10" name="图形 9" descr="星形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graphicFrame>
        <p:nvGraphicFramePr>
          <p:cNvPr id="3" name="表格 2"/>
          <p:cNvGraphicFramePr/>
          <p:nvPr/>
        </p:nvGraphicFramePr>
        <p:xfrm>
          <a:off x="1290909" y="1626055"/>
          <a:ext cx="6270120" cy="1941120"/>
        </p:xfrm>
        <a:graphic>
          <a:graphicData uri="http://schemas.openxmlformats.org/drawingml/2006/table">
            <a:tbl>
              <a:tblPr/>
              <a:tblGrid>
                <a:gridCol w="1567800">
                  <a:extLst>
                    <a:ext uri="{9D8B030D-6E8A-4147-A177-3AD203B41FA5}">
                      <a16:colId xmlns:a16="http://schemas.microsoft.com/office/drawing/2014/main" val="20000"/>
                    </a:ext>
                  </a:extLst>
                </a:gridCol>
                <a:gridCol w="1567800">
                  <a:extLst>
                    <a:ext uri="{9D8B030D-6E8A-4147-A177-3AD203B41FA5}">
                      <a16:colId xmlns:a16="http://schemas.microsoft.com/office/drawing/2014/main" val="20001"/>
                    </a:ext>
                  </a:extLst>
                </a:gridCol>
                <a:gridCol w="1567800">
                  <a:extLst>
                    <a:ext uri="{9D8B030D-6E8A-4147-A177-3AD203B41FA5}">
                      <a16:colId xmlns:a16="http://schemas.microsoft.com/office/drawing/2014/main" val="20002"/>
                    </a:ext>
                  </a:extLst>
                </a:gridCol>
                <a:gridCol w="1566720">
                  <a:extLst>
                    <a:ext uri="{9D8B030D-6E8A-4147-A177-3AD203B41FA5}">
                      <a16:colId xmlns:a16="http://schemas.microsoft.com/office/drawing/2014/main" val="20003"/>
                    </a:ext>
                  </a:extLst>
                </a:gridCol>
              </a:tblGrid>
              <a:tr h="413280">
                <a:tc>
                  <a:txBody>
                    <a:bodyPr/>
                    <a:lstStyle/>
                    <a:p>
                      <a:endParaRPr lang="en-US" sz="105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a:solidFill>
                            <a:srgbClr val="000000"/>
                          </a:solidFill>
                          <a:effectLst/>
                          <a:uFillTx/>
                          <a:latin typeface="Arial" panose="020B0604020202020204"/>
                        </a:rPr>
                        <a:t>状态</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a:solidFill>
                            <a:srgbClr val="000000"/>
                          </a:solidFill>
                          <a:effectLst/>
                          <a:uFillTx/>
                          <a:latin typeface="Arial" panose="020B0604020202020204"/>
                        </a:rPr>
                        <a:t>正确率 </a:t>
                      </a:r>
                      <a:r>
                        <a:rPr lang="en-US" sz="1800" b="0" u="none" strike="noStrike">
                          <a:solidFill>
                            <a:srgbClr val="000000"/>
                          </a:solidFill>
                          <a:effectLst/>
                          <a:uFillTx/>
                          <a:latin typeface="Arial" panose="020B0604020202020204"/>
                          <a:ea typeface="Arial" panose="020B0604020202020204"/>
                        </a:rPr>
                        <a:t>↑</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pPr>
                      <a:r>
                        <a:rPr lang="zh-CN" sz="1800" b="0" u="none" strike="noStrike" dirty="0">
                          <a:solidFill>
                            <a:srgbClr val="000000"/>
                          </a:solidFill>
                          <a:effectLst/>
                          <a:uFillTx/>
                          <a:latin typeface="宋体-简" panose="02010800040101010101" charset="-122"/>
                          <a:ea typeface="宋体-简" panose="02010800040101010101" charset="-122"/>
                        </a:rPr>
                        <a:t>编辑距离</a:t>
                      </a:r>
                      <a:r>
                        <a:rPr lang="en-US" sz="1800" b="0" u="none" strike="noStrike" dirty="0">
                          <a:solidFill>
                            <a:srgbClr val="000000"/>
                          </a:solidFill>
                          <a:effectLst/>
                          <a:uFillTx/>
                          <a:latin typeface="Arial" panose="020B0604020202020204"/>
                          <a:ea typeface="宋体-简" panose="02010800040101010101" charset="-122"/>
                        </a:rPr>
                        <a:t> </a:t>
                      </a:r>
                      <a:r>
                        <a:rPr lang="en-US" sz="1800" b="0" u="none" strike="noStrike" dirty="0">
                          <a:solidFill>
                            <a:srgbClr val="000000"/>
                          </a:solidFill>
                          <a:effectLst/>
                          <a:uFillTx/>
                          <a:latin typeface="Arial" panose="020B0604020202020204"/>
                          <a:ea typeface="Arial" panose="020B0604020202020204"/>
                        </a:rPr>
                        <a:t>↑</a:t>
                      </a:r>
                      <a:endParaRPr lang="en-US" sz="1800" b="0" u="none" strike="noStrike" dirty="0">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extLst>
                  <a:ext uri="{0D108BD9-81ED-4DB2-BD59-A6C34878D82A}">
                    <a16:rowId xmlns:a16="http://schemas.microsoft.com/office/drawing/2014/main" val="10000"/>
                  </a:ext>
                </a:extLst>
              </a:tr>
              <a:tr h="347760">
                <a:tc rowSpan="2">
                  <a:txBody>
                    <a:bodyPr/>
                    <a:lstStyle/>
                    <a:p>
                      <a:pPr algn="ctr">
                        <a:lnSpc>
                          <a:spcPct val="100000"/>
                        </a:lnSpc>
                      </a:pPr>
                      <a:r>
                        <a:rPr lang="zh-CN" sz="1800" b="0" u="none" strike="noStrike">
                          <a:solidFill>
                            <a:srgbClr val="000000"/>
                          </a:solidFill>
                          <a:effectLst/>
                          <a:uFillTx/>
                          <a:latin typeface="Arial" panose="020B0604020202020204"/>
                        </a:rPr>
                        <a:t>文字生成</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zh-CN" sz="1800" b="0" u="none" strike="noStrike">
                          <a:solidFill>
                            <a:srgbClr val="000000"/>
                          </a:solidFill>
                          <a:effectLst/>
                          <a:uFillTx/>
                          <a:latin typeface="Arial" panose="020B0604020202020204"/>
                        </a:rPr>
                        <a:t>训练前</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0.6957</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a:solidFill>
                            <a:srgbClr val="000000"/>
                          </a:solidFill>
                          <a:effectLst/>
                          <a:uFillTx/>
                          <a:latin typeface="Arial" panose="020B0604020202020204"/>
                        </a:rPr>
                        <a:t>0.8402</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1"/>
                  </a:ext>
                </a:extLst>
              </a:tr>
              <a:tr h="347760">
                <a:tc vMerge="1">
                  <a:txBody>
                    <a:bodyPr/>
                    <a:lstStyle/>
                    <a:p>
                      <a:endParaRPr lang="zh-CN"/>
                    </a:p>
                  </a:txBody>
                  <a:tcPr marL="90000" marR="90000">
                    <a:lnL>
                      <a:noFill/>
                    </a:lnL>
                    <a:lnR>
                      <a:noFill/>
                    </a:lnR>
                    <a:lnT>
                      <a:noFill/>
                    </a:lnT>
                    <a:lnB>
                      <a:noFill/>
                    </a:lnB>
                    <a:solidFill>
                      <a:srgbClr val="729FCF"/>
                    </a:solidFill>
                  </a:tcPr>
                </a:tc>
                <a:tc>
                  <a:txBody>
                    <a:bodyPr/>
                    <a:lstStyle/>
                    <a:p>
                      <a:pPr>
                        <a:lnSpc>
                          <a:spcPct val="100000"/>
                        </a:lnSpc>
                      </a:pPr>
                      <a:r>
                        <a:rPr lang="zh-CN" sz="1800" b="0" u="none" strike="noStrike" dirty="0">
                          <a:solidFill>
                            <a:srgbClr val="000000"/>
                          </a:solidFill>
                          <a:effectLst/>
                          <a:uFillTx/>
                          <a:latin typeface="Arial" panose="020B0604020202020204"/>
                        </a:rPr>
                        <a:t>训练后</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0.6644</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0.8282</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2"/>
                  </a:ext>
                </a:extLst>
              </a:tr>
              <a:tr h="398160">
                <a:tc rowSpan="2">
                  <a:txBody>
                    <a:bodyPr/>
                    <a:lstStyle/>
                    <a:p>
                      <a:pPr algn="ctr">
                        <a:lnSpc>
                          <a:spcPct val="100000"/>
                        </a:lnSpc>
                      </a:pPr>
                      <a:r>
                        <a:rPr lang="zh-CN" sz="1800" b="0" u="none" strike="noStrike">
                          <a:solidFill>
                            <a:srgbClr val="000000"/>
                          </a:solidFill>
                          <a:effectLst/>
                          <a:uFillTx/>
                          <a:latin typeface="Arial" panose="020B0604020202020204"/>
                        </a:rPr>
                        <a:t>文字修改</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zh-CN" sz="1800" b="0" u="none" strike="noStrike" dirty="0">
                          <a:solidFill>
                            <a:srgbClr val="000000"/>
                          </a:solidFill>
                          <a:effectLst/>
                          <a:uFillTx/>
                          <a:latin typeface="Arial" panose="020B0604020202020204"/>
                        </a:rPr>
                        <a:t>训练前</a:t>
                      </a:r>
                      <a:endParaRPr lang="en-US" sz="1800" b="0" u="none" strike="noStrike" dirty="0">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0.6671</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pPr>
                      <a:r>
                        <a:rPr lang="en-US" sz="1800" b="0" u="none" strike="noStrike" dirty="0">
                          <a:solidFill>
                            <a:srgbClr val="000000"/>
                          </a:solidFill>
                          <a:effectLst/>
                          <a:uFillTx/>
                          <a:latin typeface="Arial" panose="020B0604020202020204"/>
                        </a:rPr>
                        <a:t>0.8298</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3"/>
                  </a:ext>
                </a:extLst>
              </a:tr>
              <a:tr h="398160">
                <a:tc vMerge="1">
                  <a:txBody>
                    <a:bodyPr/>
                    <a:lstStyle/>
                    <a:p>
                      <a:endParaRPr lang="zh-CN"/>
                    </a:p>
                  </a:txBody>
                  <a:tcPr marL="90000" marR="90000">
                    <a:lnL>
                      <a:noFill/>
                    </a:lnL>
                    <a:lnR>
                      <a:noFill/>
                    </a:lnR>
                    <a:lnT>
                      <a:noFill/>
                    </a:lnT>
                    <a:lnB>
                      <a:noFill/>
                    </a:lnB>
                    <a:solidFill>
                      <a:srgbClr val="729FCF"/>
                    </a:solidFill>
                  </a:tcPr>
                </a:tc>
                <a:tc>
                  <a:txBody>
                    <a:bodyPr/>
                    <a:lstStyle/>
                    <a:p>
                      <a:pPr>
                        <a:lnSpc>
                          <a:spcPct val="100000"/>
                        </a:lnSpc>
                      </a:pPr>
                      <a:r>
                        <a:rPr lang="zh-CN" sz="1800" b="0" u="none" strike="noStrike">
                          <a:solidFill>
                            <a:srgbClr val="000000"/>
                          </a:solidFill>
                          <a:effectLst/>
                          <a:uFillTx/>
                          <a:latin typeface="Arial" panose="020B0604020202020204"/>
                        </a:rPr>
                        <a:t>训练后</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a:solidFill>
                            <a:srgbClr val="000000"/>
                          </a:solidFill>
                          <a:effectLst/>
                          <a:uFillTx/>
                          <a:latin typeface="Arial" panose="020B0604020202020204"/>
                        </a:rPr>
                        <a:t>0.6644</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pPr>
                      <a:r>
                        <a:rPr lang="en-US" sz="1800" b="0" u="none" strike="noStrike" dirty="0">
                          <a:solidFill>
                            <a:srgbClr val="000000"/>
                          </a:solidFill>
                          <a:effectLst/>
                          <a:uFillTx/>
                          <a:latin typeface="Arial" panose="020B0604020202020204"/>
                        </a:rPr>
                        <a:t>0.8282</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4" name="矩形: 圆角 13"/>
          <p:cNvSpPr/>
          <p:nvPr/>
        </p:nvSpPr>
        <p:spPr>
          <a:xfrm>
            <a:off x="1265709" y="3574792"/>
            <a:ext cx="6295320" cy="198324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30000"/>
              </a:lnSpc>
            </a:pPr>
            <a:r>
              <a:rPr lang="en-US" sz="1600" b="0" u="none" strike="noStrike" spc="130" dirty="0">
                <a:solidFill>
                  <a:schemeClr val="dk1"/>
                </a:solidFill>
                <a:effectLst/>
                <a:uFillTx/>
                <a:latin typeface="Arial" panose="020B0604020202020204"/>
                <a:ea typeface="微软雅黑" panose="020B0503020204020204" charset="-122"/>
              </a:rPr>
              <a:t>  </a:t>
            </a:r>
            <a:r>
              <a:rPr lang="zh-CN" sz="1800" b="0" u="none" strike="noStrike" spc="130" dirty="0">
                <a:solidFill>
                  <a:schemeClr val="dk1"/>
                </a:solidFill>
                <a:effectLst/>
                <a:uFillTx/>
                <a:latin typeface="Arial" panose="020B0604020202020204"/>
                <a:ea typeface="微软雅黑" panose="020B0503020204020204" charset="-122"/>
              </a:rPr>
              <a:t>文字控制框架文字生成和文字编辑评估正确率通过使用</a:t>
            </a:r>
            <a:r>
              <a:rPr lang="en-US" sz="1800" b="0" u="none" strike="noStrike" spc="130" dirty="0" err="1">
                <a:solidFill>
                  <a:schemeClr val="dk1"/>
                </a:solidFill>
                <a:effectLst/>
                <a:uFillTx/>
                <a:latin typeface="Arial" panose="020B0604020202020204"/>
                <a:ea typeface="微软雅黑" panose="020B0503020204020204" charset="-122"/>
              </a:rPr>
              <a:t>ocr</a:t>
            </a:r>
            <a:r>
              <a:rPr lang="zh-CN" sz="1800" b="0" u="none" strike="noStrike" spc="130" dirty="0">
                <a:solidFill>
                  <a:schemeClr val="dk1"/>
                </a:solidFill>
                <a:effectLst/>
                <a:uFillTx/>
                <a:latin typeface="Arial" panose="020B0604020202020204"/>
                <a:ea typeface="微软雅黑" panose="020B0503020204020204" charset="-122"/>
              </a:rPr>
              <a:t>对文字进行识别，与正确的进行比对</a:t>
            </a:r>
            <a:r>
              <a:rPr lang="en-US" sz="1800" b="0" u="none" strike="noStrike" spc="130" dirty="0">
                <a:solidFill>
                  <a:schemeClr val="dk1"/>
                </a:solidFill>
                <a:effectLst/>
                <a:uFillTx/>
                <a:latin typeface="Arial" panose="020B0604020202020204"/>
                <a:ea typeface="微软雅黑" panose="020B0503020204020204" charset="-122"/>
              </a:rPr>
              <a:t>,</a:t>
            </a:r>
            <a:r>
              <a:rPr lang="zh-CN" sz="1800" b="0" u="none" strike="noStrike" spc="130" dirty="0">
                <a:solidFill>
                  <a:schemeClr val="dk1"/>
                </a:solidFill>
                <a:effectLst/>
                <a:uFillTx/>
                <a:latin typeface="Arial" panose="020B0604020202020204"/>
                <a:ea typeface="微软雅黑" panose="020B0503020204020204" charset="-122"/>
              </a:rPr>
              <a:t>计算正确率（完全正确才行）和编辑距离。</a:t>
            </a:r>
            <a:endParaRPr lang="en-US" sz="1800" b="0" u="none" strike="noStrike" dirty="0">
              <a:solidFill>
                <a:srgbClr val="000000"/>
              </a:solidFill>
              <a:effectLst/>
              <a:uFillTx/>
              <a:latin typeface="Arial" panose="020B0604020202020204"/>
            </a:endParaRPr>
          </a:p>
          <a:p>
            <a:pPr defTabSz="914400">
              <a:lnSpc>
                <a:spcPct val="130000"/>
              </a:lnSpc>
            </a:pPr>
            <a:r>
              <a:rPr lang="en-US" sz="1800" b="0" u="none" strike="noStrike" spc="130" dirty="0">
                <a:solidFill>
                  <a:schemeClr val="dk1"/>
                </a:solidFill>
                <a:effectLst/>
                <a:uFillTx/>
                <a:latin typeface="Arial" panose="020B0604020202020204"/>
                <a:ea typeface="微软雅黑" panose="020B0503020204020204" charset="-122"/>
              </a:rPr>
              <a:t>  </a:t>
            </a:r>
            <a:r>
              <a:rPr lang="en-US" sz="1800" b="0" u="none" strike="noStrike" spc="130" dirty="0" err="1">
                <a:solidFill>
                  <a:schemeClr val="dk1"/>
                </a:solidFill>
                <a:effectLst/>
                <a:uFillTx/>
                <a:latin typeface="Arial" panose="020B0604020202020204"/>
                <a:ea typeface="微软雅黑" panose="020B0503020204020204" charset="-122"/>
              </a:rPr>
              <a:t>发现训练效果并不理想，与算力、参数以及训练批次有关（经费问题</a:t>
            </a:r>
            <a:r>
              <a:rPr lang="en-US" sz="1800" b="0" u="none" strike="noStrike" spc="130" dirty="0">
                <a:solidFill>
                  <a:schemeClr val="dk1"/>
                </a:solidFill>
                <a:effectLst/>
                <a:uFillTx/>
                <a:latin typeface="Arial" panose="020B0604020202020204"/>
                <a:ea typeface="微软雅黑" panose="020B0503020204020204" charset="-122"/>
              </a:rPr>
              <a:t>）。</a:t>
            </a:r>
            <a:endParaRPr lang="en-US" sz="1800" b="0" u="none" strike="noStrike" dirty="0">
              <a:solidFill>
                <a:srgbClr val="000000"/>
              </a:solidFill>
              <a:effectLst/>
              <a:uFillTx/>
              <a:latin typeface="Arial" panose="020B0604020202020204"/>
            </a:endParaRPr>
          </a:p>
        </p:txBody>
      </p:sp>
      <p:graphicFrame>
        <p:nvGraphicFramePr>
          <p:cNvPr id="5" name="表格 4"/>
          <p:cNvGraphicFramePr/>
          <p:nvPr/>
        </p:nvGraphicFramePr>
        <p:xfrm>
          <a:off x="7965360" y="1573200"/>
          <a:ext cx="3541320" cy="1554840"/>
        </p:xfrm>
        <a:graphic>
          <a:graphicData uri="http://schemas.openxmlformats.org/drawingml/2006/table">
            <a:tbl>
              <a:tblPr/>
              <a:tblGrid>
                <a:gridCol w="1720080">
                  <a:extLst>
                    <a:ext uri="{9D8B030D-6E8A-4147-A177-3AD203B41FA5}">
                      <a16:colId xmlns:a16="http://schemas.microsoft.com/office/drawing/2014/main" val="20000"/>
                    </a:ext>
                  </a:extLst>
                </a:gridCol>
                <a:gridCol w="1821240">
                  <a:extLst>
                    <a:ext uri="{9D8B030D-6E8A-4147-A177-3AD203B41FA5}">
                      <a16:colId xmlns:a16="http://schemas.microsoft.com/office/drawing/2014/main" val="20001"/>
                    </a:ext>
                  </a:extLst>
                </a:gridCol>
              </a:tblGrid>
              <a:tr h="517320">
                <a:tc>
                  <a:txBody>
                    <a:bodyPr/>
                    <a:lstStyle/>
                    <a:p>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tc>
                  <a:txBody>
                    <a:bodyPr/>
                    <a:lstStyle/>
                    <a:p>
                      <a:pPr>
                        <a:lnSpc>
                          <a:spcPct val="100000"/>
                        </a:lnSpc>
                        <a:tabLst>
                          <a:tab pos="0" algn="l"/>
                        </a:tabLst>
                      </a:pPr>
                      <a:r>
                        <a:rPr lang="en-US" sz="1800" b="0" u="none" strike="noStrike">
                          <a:solidFill>
                            <a:srgbClr val="000000"/>
                          </a:solidFill>
                          <a:effectLst/>
                          <a:uFillTx/>
                          <a:latin typeface="Arial" panose="020B0604020202020204"/>
                        </a:rPr>
                        <a:t>FID </a:t>
                      </a:r>
                      <a:r>
                        <a:rPr lang="en-US" sz="1800" b="0" u="none" strike="noStrike">
                          <a:solidFill>
                            <a:srgbClr val="000000"/>
                          </a:solidFill>
                          <a:effectLst/>
                          <a:uFillTx/>
                          <a:latin typeface="Arial" panose="020B0604020202020204"/>
                          <a:ea typeface="Arial" panose="020B0604020202020204"/>
                        </a:rPr>
                        <a:t>↓</a:t>
                      </a:r>
                      <a:endParaRPr lang="en-US" sz="1800" b="0" u="none" strike="noStrike">
                        <a:solidFill>
                          <a:srgbClr val="FFFFFF"/>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50938A"/>
                    </a:solidFill>
                  </a:tcPr>
                </a:tc>
                <a:extLst>
                  <a:ext uri="{0D108BD9-81ED-4DB2-BD59-A6C34878D82A}">
                    <a16:rowId xmlns:a16="http://schemas.microsoft.com/office/drawing/2014/main" val="10000"/>
                  </a:ext>
                </a:extLst>
              </a:tr>
              <a:tr h="517320">
                <a:tc>
                  <a:txBody>
                    <a:bodyPr/>
                    <a:lstStyle/>
                    <a:p>
                      <a:pPr>
                        <a:lnSpc>
                          <a:spcPct val="100000"/>
                        </a:lnSpc>
                        <a:tabLst>
                          <a:tab pos="0" algn="l"/>
                        </a:tabLst>
                      </a:pPr>
                      <a:r>
                        <a:rPr lang="zh-CN" sz="1800" b="0" u="none" strike="noStrike">
                          <a:solidFill>
                            <a:srgbClr val="000000"/>
                          </a:solidFill>
                          <a:effectLst/>
                          <a:uFillTx/>
                          <a:latin typeface="Arial" panose="020B0604020202020204"/>
                        </a:rPr>
                        <a:t>训练前</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tc>
                  <a:txBody>
                    <a:bodyPr/>
                    <a:lstStyle/>
                    <a:p>
                      <a:pPr>
                        <a:lnSpc>
                          <a:spcPct val="100000"/>
                        </a:lnSpc>
                        <a:tabLst>
                          <a:tab pos="0" algn="l"/>
                        </a:tabLst>
                      </a:pPr>
                      <a:r>
                        <a:rPr lang="en-US" sz="1800" b="0" u="none" strike="noStrike">
                          <a:solidFill>
                            <a:srgbClr val="000000"/>
                          </a:solidFill>
                          <a:effectLst/>
                          <a:uFillTx/>
                          <a:latin typeface="Arial" panose="020B0604020202020204"/>
                        </a:rPr>
                        <a:t>31.558</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CCCCCC"/>
                    </a:solidFill>
                  </a:tcPr>
                </a:tc>
                <a:extLst>
                  <a:ext uri="{0D108BD9-81ED-4DB2-BD59-A6C34878D82A}">
                    <a16:rowId xmlns:a16="http://schemas.microsoft.com/office/drawing/2014/main" val="10001"/>
                  </a:ext>
                </a:extLst>
              </a:tr>
              <a:tr h="520200">
                <a:tc>
                  <a:txBody>
                    <a:bodyPr/>
                    <a:lstStyle/>
                    <a:p>
                      <a:pPr>
                        <a:lnSpc>
                          <a:spcPct val="100000"/>
                        </a:lnSpc>
                        <a:tabLst>
                          <a:tab pos="0" algn="l"/>
                        </a:tabLst>
                      </a:pPr>
                      <a:r>
                        <a:rPr lang="zh-CN" sz="1800" b="0" u="none" strike="noStrike">
                          <a:solidFill>
                            <a:srgbClr val="000000"/>
                          </a:solidFill>
                          <a:effectLst/>
                          <a:uFillTx/>
                          <a:latin typeface="Arial" panose="020B0604020202020204"/>
                        </a:rPr>
                        <a:t>训练后</a:t>
                      </a:r>
                      <a:endParaRPr lang="en-US" sz="1800" b="0" u="none" strike="noStrike">
                        <a:solidFill>
                          <a:srgbClr val="000000"/>
                        </a:solidFill>
                        <a:effectLst/>
                        <a:uFillTx/>
                        <a:latin typeface="Arial" panose="020B0604020202020204"/>
                      </a:endParaRP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a:lstStyle/>
                    <a:p>
                      <a:pPr>
                        <a:lnSpc>
                          <a:spcPct val="100000"/>
                        </a:lnSpc>
                        <a:tabLst>
                          <a:tab pos="0" algn="l"/>
                        </a:tabLst>
                      </a:pPr>
                      <a:r>
                        <a:rPr lang="en-US" sz="1800" b="0" u="none" strike="noStrike" dirty="0">
                          <a:solidFill>
                            <a:srgbClr val="000000"/>
                          </a:solidFill>
                          <a:effectLst/>
                          <a:uFillTx/>
                          <a:latin typeface="Arial" panose="020B0604020202020204"/>
                        </a:rPr>
                        <a:t>34.242</a:t>
                      </a:r>
                    </a:p>
                  </a:txBody>
                  <a:tcP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extLst>
                  <a:ext uri="{0D108BD9-81ED-4DB2-BD59-A6C34878D82A}">
                    <a16:rowId xmlns:a16="http://schemas.microsoft.com/office/drawing/2014/main" val="10002"/>
                  </a:ext>
                </a:extLst>
              </a:tr>
            </a:tbl>
          </a:graphicData>
        </a:graphic>
      </p:graphicFrame>
      <p:sp>
        <p:nvSpPr>
          <p:cNvPr id="6" name="矩形: 圆角 14"/>
          <p:cNvSpPr/>
          <p:nvPr/>
        </p:nvSpPr>
        <p:spPr>
          <a:xfrm>
            <a:off x="7965360" y="3127680"/>
            <a:ext cx="3595320" cy="1615320"/>
          </a:xfrm>
          <a:prstGeom prst="roundRect">
            <a:avLst>
              <a:gd name="adj" fmla="val 575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1800" b="0" u="none" strike="noStrike" spc="130" dirty="0">
                <a:solidFill>
                  <a:schemeClr val="dk1"/>
                </a:solidFill>
                <a:effectLst/>
                <a:uFillTx/>
                <a:latin typeface="微软雅黑" panose="020B0503020204020204" charset="-122"/>
                <a:ea typeface="微软雅黑" panose="020B0503020204020204" charset="-122"/>
              </a:rPr>
              <a:t>  sd1.5</a:t>
            </a:r>
            <a:r>
              <a:rPr lang="zh-CN" sz="1800" b="0" u="none" strike="noStrike" spc="130" dirty="0">
                <a:solidFill>
                  <a:schemeClr val="dk1"/>
                </a:solidFill>
                <a:effectLst/>
                <a:uFillTx/>
                <a:latin typeface="微软雅黑" panose="020B0503020204020204" charset="-122"/>
                <a:ea typeface="微软雅黑" panose="020B0503020204020204" charset="-122"/>
              </a:rPr>
              <a:t>扩散模型评估采用</a:t>
            </a:r>
            <a:r>
              <a:rPr lang="en-US" sz="1800" b="0" u="none" strike="noStrike" spc="130" dirty="0">
                <a:solidFill>
                  <a:schemeClr val="dk1"/>
                </a:solidFill>
                <a:effectLst/>
                <a:uFillTx/>
                <a:latin typeface="微软雅黑" panose="020B0503020204020204" charset="-122"/>
                <a:ea typeface="微软雅黑" panose="020B0503020204020204" charset="-122"/>
              </a:rPr>
              <a:t>FID(</a:t>
            </a:r>
            <a:r>
              <a:rPr lang="zh-CN" sz="1800" b="0" u="none" strike="noStrike" spc="130" dirty="0">
                <a:solidFill>
                  <a:schemeClr val="dk1"/>
                </a:solidFill>
                <a:effectLst/>
                <a:uFillTx/>
                <a:latin typeface="微软雅黑" panose="020B0503020204020204" charset="-122"/>
                <a:ea typeface="微软雅黑" panose="020B0503020204020204" charset="-122"/>
              </a:rPr>
              <a:t>评估时与框架合并了）。证明了扩散模型经过训练，并没有遗忘掉太多先前学到的知识。</a:t>
            </a:r>
            <a:endParaRPr lang="en-US" sz="1800" b="0" u="none" strike="noStrike" dirty="0">
              <a:solidFill>
                <a:srgbClr val="000000"/>
              </a:solidFill>
              <a:effectLst/>
              <a:uFillTx/>
              <a:latin typeface="Arial" panose="020B0604020202020204"/>
            </a:endParaRPr>
          </a:p>
        </p:txBody>
      </p:sp>
      <p:sp>
        <p:nvSpPr>
          <p:cNvPr id="7" name="椭圆 6"/>
          <p:cNvSpPr/>
          <p:nvPr/>
        </p:nvSpPr>
        <p:spPr>
          <a:xfrm>
            <a:off x="7628040" y="4896318"/>
            <a:ext cx="4269960" cy="537840"/>
          </a:xfrm>
          <a:prstGeom prst="ellipse">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gn="ctr">
              <a:lnSpc>
                <a:spcPct val="100000"/>
              </a:lnSpc>
            </a:pPr>
            <a:r>
              <a:rPr lang="zh-CN" sz="1800" b="0" u="none" strike="noStrike">
                <a:solidFill>
                  <a:srgbClr val="800080"/>
                </a:solidFill>
                <a:effectLst/>
                <a:uFillTx/>
                <a:latin typeface="Arial" panose="020B0604020202020204"/>
                <a:ea typeface="微软雅黑" panose="020B0503020204020204" charset="-122"/>
              </a:rPr>
              <a:t>均采用</a:t>
            </a:r>
            <a:r>
              <a:rPr lang="en-US" sz="1800" b="0" u="none" strike="noStrike">
                <a:solidFill>
                  <a:srgbClr val="800080"/>
                </a:solidFill>
                <a:effectLst/>
                <a:uFillTx/>
                <a:latin typeface="Arial" panose="020B0604020202020204"/>
                <a:ea typeface="微软雅黑" panose="020B0503020204020204" charset="-122"/>
              </a:rPr>
              <a:t>AnyText-benchmark!</a:t>
            </a:r>
            <a:endParaRPr lang="en-US" sz="1800" b="0" u="none" strike="noStrike">
              <a:solidFill>
                <a:srgbClr val="000000"/>
              </a:solidFill>
              <a:effectLst/>
              <a:uFillTx/>
              <a:latin typeface="Arial" panose="020B0604020202020204"/>
            </a:endParaRPr>
          </a:p>
        </p:txBody>
      </p:sp>
      <p:sp>
        <p:nvSpPr>
          <p:cNvPr id="8" name="矩形 7"/>
          <p:cNvSpPr/>
          <p:nvPr/>
        </p:nvSpPr>
        <p:spPr>
          <a:xfrm>
            <a:off x="1265709" y="5587476"/>
            <a:ext cx="10605154" cy="367878"/>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zh-CN" sz="1800" b="0" u="none" strike="noStrike" spc="130" dirty="0">
                <a:solidFill>
                  <a:schemeClr val="accent1"/>
                </a:solidFill>
                <a:effectLst/>
                <a:uFillTx/>
                <a:latin typeface="Arial" panose="020B0604020202020204"/>
                <a:ea typeface="微软雅黑" panose="020B0503020204020204" charset="-122"/>
              </a:rPr>
              <a:t>因此目前项目使用官方</a:t>
            </a:r>
            <a:r>
              <a:rPr lang="en-US" sz="1800" b="0" u="none" strike="noStrike" spc="130" dirty="0" err="1">
                <a:solidFill>
                  <a:schemeClr val="accent1"/>
                </a:solidFill>
                <a:effectLst/>
                <a:uFillTx/>
                <a:latin typeface="Arial" panose="020B0604020202020204"/>
                <a:ea typeface="微软雅黑" panose="020B0503020204020204" charset="-122"/>
              </a:rPr>
              <a:t>AnyText</a:t>
            </a:r>
            <a:r>
              <a:rPr lang="zh-CN" sz="1800" b="0" u="none" strike="noStrike" spc="130" dirty="0">
                <a:solidFill>
                  <a:schemeClr val="accent1"/>
                </a:solidFill>
                <a:effectLst/>
                <a:uFillTx/>
                <a:latin typeface="Arial" panose="020B0604020202020204"/>
                <a:ea typeface="微软雅黑" panose="020B0503020204020204" charset="-122"/>
              </a:rPr>
              <a:t>的权重并与训练好的扩散模型进行合并，得到最终的模型权重</a:t>
            </a: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lstStyle/>
          <a:p>
            <a:pPr rtl="0"/>
            <a:r>
              <a:rPr lang="zh-CN" altLang="en-US" b="1" dirty="0"/>
              <a:t>创新点</a:t>
            </a:r>
          </a:p>
        </p:txBody>
      </p:sp>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5" name="文本框 4"/>
          <p:cNvSpPr txBox="1"/>
          <p:nvPr/>
        </p:nvSpPr>
        <p:spPr>
          <a:xfrm>
            <a:off x="1190578" y="1921424"/>
            <a:ext cx="5598150" cy="3416320"/>
          </a:xfrm>
          <a:prstGeom prst="rect">
            <a:avLst/>
          </a:prstGeom>
          <a:noFill/>
        </p:spPr>
        <p:txBody>
          <a:bodyPr wrap="square" rtlCol="0">
            <a:spAutoFit/>
          </a:bodyPr>
          <a:lstStyle/>
          <a:p>
            <a:pPr>
              <a:buNone/>
            </a:pPr>
            <a:r>
              <a:rPr lang="zh-CN" altLang="en-US" dirty="0">
                <a:solidFill>
                  <a:schemeClr val="dk1"/>
                </a:solidFill>
                <a:latin typeface="微软雅黑" panose="020B0503020204020204" charset="-122"/>
                <a:ea typeface="微软雅黑" panose="020B0503020204020204" charset="-122"/>
              </a:rPr>
              <a:t>  </a:t>
            </a:r>
            <a:r>
              <a:rPr lang="zh-CN" altLang="en-US" u="none" strike="noStrike" dirty="0">
                <a:solidFill>
                  <a:schemeClr val="dk1"/>
                </a:solidFill>
                <a:effectLst/>
                <a:uFillTx/>
                <a:latin typeface="微软雅黑" panose="020B0503020204020204" charset="-122"/>
                <a:ea typeface="微软雅黑" panose="020B0503020204020204" charset="-122"/>
              </a:rPr>
              <a:t>本项目致力于通过创新的文字渲染模型，革新图片修改的</a:t>
            </a:r>
            <a:r>
              <a:rPr lang="zh-CN" altLang="en-US" dirty="0">
                <a:solidFill>
                  <a:schemeClr val="dk1"/>
                </a:solidFill>
                <a:latin typeface="微软雅黑" panose="020B0503020204020204" charset="-122"/>
                <a:ea typeface="微软雅黑" panose="020B0503020204020204" charset="-122"/>
              </a:rPr>
              <a:t>应</a:t>
            </a:r>
            <a:r>
              <a:rPr lang="zh-CN" altLang="en-US" u="none" strike="noStrike" dirty="0">
                <a:solidFill>
                  <a:schemeClr val="dk1"/>
                </a:solidFill>
                <a:effectLst/>
                <a:uFillTx/>
                <a:latin typeface="微软雅黑" panose="020B0503020204020204" charset="-122"/>
                <a:ea typeface="微软雅黑" panose="020B0503020204020204" charset="-122"/>
              </a:rPr>
              <a:t>用场景，为用户提供丰富多样的选择，轻松设计独具个性的文创产品。此外，项目更支持便捷的文字编辑功能，实现图片中文字的修改与创意贴图，赋能用户更自由的创作表达。</a:t>
            </a:r>
            <a:r>
              <a:rPr lang="en-US" altLang="zh-CN" dirty="0">
                <a:solidFill>
                  <a:schemeClr val="dk1"/>
                </a:solidFill>
                <a:latin typeface="微软雅黑" panose="020B0503020204020204" charset="-122"/>
                <a:ea typeface="微软雅黑" panose="020B0503020204020204" charset="-122"/>
              </a:rPr>
              <a:t>  </a:t>
            </a:r>
          </a:p>
          <a:p>
            <a:pPr>
              <a:buNone/>
            </a:pPr>
            <a:endParaRPr lang="en-US" altLang="zh-CN" dirty="0">
              <a:solidFill>
                <a:schemeClr val="dk1"/>
              </a:solidFill>
              <a:latin typeface="微软雅黑" panose="020B0503020204020204" charset="-122"/>
              <a:ea typeface="微软雅黑" panose="020B0503020204020204" charset="-122"/>
            </a:endParaRPr>
          </a:p>
          <a:p>
            <a:pPr>
              <a:buNone/>
            </a:pPr>
            <a:r>
              <a:rPr lang="zh-CN" altLang="en-US" dirty="0">
                <a:solidFill>
                  <a:schemeClr val="dk1"/>
                </a:solidFill>
                <a:latin typeface="微软雅黑" panose="020B0503020204020204" charset="-122"/>
                <a:ea typeface="微软雅黑" panose="020B0503020204020204" charset="-122"/>
              </a:rPr>
              <a:t>  本项目将模型划分为文字渲染框架和扩散模型框架，对扩散模型进行了更改并且微调，相比于如今许多的文生图大模型，该模型算力要求相对较低，容易部署，具备精确指定文字位置的功能和文字编辑的功能，同时该模型在文字生成的正确率上有一定的保证。</a:t>
            </a:r>
            <a:endParaRPr lang="zh-CN" altLang="en-US" dirty="0">
              <a:solidFill>
                <a:srgbClr val="000000"/>
              </a:solidFill>
              <a:effectLst/>
              <a:latin typeface="Helvetica" pitchFamily="2" charset="0"/>
            </a:endParaRPr>
          </a:p>
          <a:p>
            <a:endParaRPr kumimoji="1" lang="zh-CN" altLang="en-US" dirty="0"/>
          </a:p>
        </p:txBody>
      </p:sp>
      <p:pic>
        <p:nvPicPr>
          <p:cNvPr id="8" name="图片 7"/>
          <p:cNvPicPr/>
          <p:nvPr/>
        </p:nvPicPr>
        <p:blipFill>
          <a:blip r:embed="rId5"/>
          <a:stretch>
            <a:fillRect/>
          </a:stretch>
        </p:blipFill>
        <p:spPr>
          <a:xfrm>
            <a:off x="7467602" y="1814100"/>
            <a:ext cx="3710776" cy="3523644"/>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kumimoji="1" lang="zh-CN" altLang="en-US" dirty="0"/>
          </a:p>
        </p:txBody>
      </p:sp>
      <p:sp>
        <p:nvSpPr>
          <p:cNvPr id="3" name="文本占位符 2"/>
          <p:cNvSpPr>
            <a:spLocks noGrp="1"/>
          </p:cNvSpPr>
          <p:nvPr>
            <p:ph type="body" sz="half" idx="2"/>
          </p:nvPr>
        </p:nvSpPr>
        <p:spPr/>
        <p:txBody>
          <a:bodyPr/>
          <a:lstStyle/>
          <a:p>
            <a:endParaRPr kumimoji="1" lang="zh-CN" altLang="en-US"/>
          </a:p>
        </p:txBody>
      </p:sp>
      <p:pic>
        <p:nvPicPr>
          <p:cNvPr id="10" name="演示视频.mp4">
            <a:hlinkClick r:id="" action="ppaction://media"/>
          </p:cNvPr>
          <p:cNvPicPr>
            <a:picLocks noGrp="1" noChangeAspect="1"/>
          </p:cNvPicPr>
          <p:nvPr>
            <p:ph idx="12"/>
            <a:videoFile r:link="rId2"/>
            <p:extLst>
              <p:ext uri="{DAA4B4D4-6D71-4841-9C94-3DE7FCFB9230}">
                <p14:media xmlns:p14="http://schemas.microsoft.com/office/powerpoint/2010/main" r:embed="rId1"/>
              </p:ext>
            </p:extLst>
          </p:nvPr>
        </p:nvPicPr>
        <p:blipFill>
          <a:blip r:embed="rId4"/>
          <a:stretch>
            <a:fillRect/>
          </a:stretch>
        </p:blipFill>
        <p:spPr>
          <a:xfrm>
            <a:off x="1782021" y="1617663"/>
            <a:ext cx="8325147" cy="4684808"/>
          </a:xfrm>
        </p:spPr>
      </p:pic>
      <p:sp>
        <p:nvSpPr>
          <p:cNvPr id="5" name="内容占位符 4"/>
          <p:cNvSpPr>
            <a:spLocks noGrp="1"/>
          </p:cNvSpPr>
          <p:nvPr>
            <p:ph idx="13"/>
          </p:nvPr>
        </p:nvSpPr>
        <p:spPr/>
        <p:txBody>
          <a:bodyPr/>
          <a:lstStyle/>
          <a:p>
            <a:endParaRPr kumimoji="1" lang="zh-CN" altLang="en-US"/>
          </a:p>
        </p:txBody>
      </p:sp>
      <p:sp>
        <p:nvSpPr>
          <p:cNvPr id="6" name="文本占位符 5"/>
          <p:cNvSpPr>
            <a:spLocks noGrp="1"/>
          </p:cNvSpPr>
          <p:nvPr>
            <p:ph type="body" sz="half" idx="14"/>
          </p:nvPr>
        </p:nvSpPr>
        <p:spPr/>
        <p:txBody>
          <a:bodyPr/>
          <a:lstStyle/>
          <a:p>
            <a:endParaRPr kumimoji="1" lang="zh-CN" altLang="en-US"/>
          </a:p>
        </p:txBody>
      </p:sp>
      <p:sp>
        <p:nvSpPr>
          <p:cNvPr id="7" name="文本占位符 6"/>
          <p:cNvSpPr>
            <a:spLocks noGrp="1"/>
          </p:cNvSpPr>
          <p:nvPr>
            <p:ph type="body" sz="half" idx="15"/>
          </p:nvPr>
        </p:nvSpPr>
        <p:spPr/>
        <p:txBody>
          <a:bodyPr/>
          <a:lstStyle/>
          <a:p>
            <a:endParaRPr kumimoji="1" lang="zh-CN" altLang="en-US"/>
          </a:p>
        </p:txBody>
      </p:sp>
      <p:sp>
        <p:nvSpPr>
          <p:cNvPr id="8" name="文本占位符 7"/>
          <p:cNvSpPr>
            <a:spLocks noGrp="1"/>
          </p:cNvSpPr>
          <p:nvPr>
            <p:ph type="body" sz="quarter" idx="16"/>
          </p:nvPr>
        </p:nvSpPr>
        <p:spPr/>
        <p:txBody>
          <a:bodyPr/>
          <a:lstStyle/>
          <a:p>
            <a:endParaRPr kumimoji="1" lang="zh-CN" altLang="en-US" dirty="0"/>
          </a:p>
        </p:txBody>
      </p:sp>
      <p:sp>
        <p:nvSpPr>
          <p:cNvPr id="9" name="标题 8"/>
          <p:cNvSpPr>
            <a:spLocks noGrp="1"/>
          </p:cNvSpPr>
          <p:nvPr>
            <p:ph type="title"/>
          </p:nvPr>
        </p:nvSpPr>
        <p:spPr/>
        <p:txBody>
          <a:bodyPr/>
          <a:lstStyle/>
          <a:p>
            <a:r>
              <a:rPr kumimoji="1" lang="zh-CN" altLang="en-US" dirty="0"/>
              <a:t>演示视频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47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pPr rtl="0"/>
            <a:endParaRPr lang="zh-CN" altLang="en-US" dirty="0"/>
          </a:p>
        </p:txBody>
      </p:sp>
      <p:sp>
        <p:nvSpPr>
          <p:cNvPr id="2" name="文本占位符 1"/>
          <p:cNvSpPr>
            <a:spLocks noGrp="1"/>
          </p:cNvSpPr>
          <p:nvPr>
            <p:ph type="body" sz="quarter" idx="12"/>
          </p:nvPr>
        </p:nvSpPr>
        <p:spPr>
          <a:xfrm>
            <a:off x="1694656" y="1711288"/>
            <a:ext cx="8802688" cy="3127927"/>
          </a:xfrm>
        </p:spPr>
        <p:txBody>
          <a:bodyPr rtlCol="0"/>
          <a:lstStyle/>
          <a:p>
            <a:pPr rtl="0">
              <a:lnSpc>
                <a:spcPct val="100000"/>
              </a:lnSpc>
            </a:pPr>
            <a:r>
              <a:rPr lang="zh-CN" altLang="en-US" b="1" dirty="0">
                <a:solidFill>
                  <a:srgbClr val="0070C0"/>
                </a:solidFill>
              </a:rPr>
              <a:t>感谢老师倾听</a:t>
            </a:r>
            <a:endParaRPr lang="en-US" altLang="zh-CN" b="1" dirty="0">
              <a:solidFill>
                <a:srgbClr val="0070C0"/>
              </a:solidFill>
            </a:endParaRPr>
          </a:p>
          <a:p>
            <a:pPr rtl="0">
              <a:lnSpc>
                <a:spcPct val="100000"/>
              </a:lnSpc>
            </a:pPr>
            <a:r>
              <a:rPr lang="en-US" altLang="zh-CN" b="1" dirty="0">
                <a:solidFill>
                  <a:srgbClr val="0070C0"/>
                </a:solidFill>
              </a:rPr>
              <a:t>  </a:t>
            </a:r>
            <a:r>
              <a:rPr lang="zh-CN" altLang="en-US" b="1" dirty="0">
                <a:solidFill>
                  <a:srgbClr val="0070C0"/>
                </a:solidFill>
              </a:rPr>
              <a:t>恳请批评斧正！</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补充</a:t>
            </a:r>
          </a:p>
        </p:txBody>
      </p:sp>
      <p:sp>
        <p:nvSpPr>
          <p:cNvPr id="3" name="文本占位符 2"/>
          <p:cNvSpPr>
            <a:spLocks noGrp="1"/>
          </p:cNvSpPr>
          <p:nvPr>
            <p:ph type="body" sz="quarter" idx="12"/>
          </p:nvPr>
        </p:nvSpPr>
        <p:spPr/>
        <p:txBody>
          <a:bodyPr/>
          <a:lstStyle/>
          <a:p>
            <a:endParaRPr kumimoji="1" lang="zh-CN" altLang="en-US" dirty="0"/>
          </a:p>
        </p:txBody>
      </p:sp>
      <p:sp>
        <p:nvSpPr>
          <p:cNvPr id="4" name="矩形 3"/>
          <p:cNvSpPr/>
          <p:nvPr/>
        </p:nvSpPr>
        <p:spPr>
          <a:xfrm>
            <a:off x="1057080" y="1853754"/>
            <a:ext cx="10077840" cy="1005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en-US" sz="2000" b="0" u="none" strike="noStrike" dirty="0">
                <a:solidFill>
                  <a:srgbClr val="000000"/>
                </a:solidFill>
                <a:effectLst/>
                <a:uFillTx/>
                <a:latin typeface="Arial" panose="020B0604020202020204"/>
                <a:ea typeface="微软雅黑" panose="020B0503020204020204" charset="-122"/>
              </a:rPr>
              <a:t> </a:t>
            </a:r>
            <a:r>
              <a:rPr lang="en-US" sz="2000" b="0" u="none" strike="noStrike" dirty="0">
                <a:solidFill>
                  <a:srgbClr val="000000"/>
                </a:solidFill>
                <a:effectLst/>
                <a:uFillTx/>
                <a:latin typeface="微软雅黑" panose="020B0503020204020204" charset="-122"/>
                <a:ea typeface="微软雅黑" panose="020B0503020204020204" charset="-122"/>
              </a:rPr>
              <a:t> FID </a:t>
            </a:r>
            <a:r>
              <a:rPr lang="zh-CN" sz="2000" b="0" u="none" strike="noStrike" dirty="0">
                <a:solidFill>
                  <a:srgbClr val="000000"/>
                </a:solidFill>
                <a:effectLst/>
                <a:uFillTx/>
                <a:latin typeface="微软雅黑" panose="020B0503020204020204" charset="-122"/>
                <a:ea typeface="微软雅黑" panose="020B0503020204020204" charset="-122"/>
              </a:rPr>
              <a:t>的核心思想是利用预训练的 </a:t>
            </a:r>
            <a:r>
              <a:rPr lang="en-US" sz="2000" b="0" u="none" strike="noStrike" dirty="0">
                <a:solidFill>
                  <a:srgbClr val="000000"/>
                </a:solidFill>
                <a:effectLst/>
                <a:uFillTx/>
                <a:latin typeface="微软雅黑" panose="020B0503020204020204" charset="-122"/>
                <a:ea typeface="微软雅黑" panose="020B0503020204020204" charset="-122"/>
              </a:rPr>
              <a:t>Inception </a:t>
            </a:r>
            <a:r>
              <a:rPr lang="zh-CN" sz="2000" b="0" u="none" strike="noStrike" dirty="0">
                <a:solidFill>
                  <a:srgbClr val="000000"/>
                </a:solidFill>
                <a:effectLst/>
                <a:uFillTx/>
                <a:latin typeface="微软雅黑" panose="020B0503020204020204" charset="-122"/>
                <a:ea typeface="微软雅黑" panose="020B0503020204020204" charset="-122"/>
              </a:rPr>
              <a:t>网络来提取真实图像和生成图像的特征，然后比较这两组特征在特征空间中的统计距离。</a:t>
            </a:r>
            <a:endParaRPr lang="en-US" sz="2000" b="0" u="none" strike="noStrike" dirty="0">
              <a:solidFill>
                <a:srgbClr val="000000"/>
              </a:solidFill>
              <a:effectLst/>
              <a:uFillTx/>
              <a:latin typeface="Arial" panose="020B0604020202020204"/>
            </a:endParaRPr>
          </a:p>
          <a:p>
            <a:pPr>
              <a:lnSpc>
                <a:spcPct val="100000"/>
              </a:lnSpc>
            </a:pPr>
            <a:r>
              <a:rPr lang="en-US" sz="2000" b="0" u="none" strike="noStrike" dirty="0">
                <a:solidFill>
                  <a:srgbClr val="000000"/>
                </a:solidFill>
                <a:effectLst/>
                <a:uFillTx/>
                <a:latin typeface="微软雅黑" panose="020B0503020204020204" charset="-122"/>
                <a:ea typeface="微软雅黑" panose="020B0503020204020204" charset="-122"/>
              </a:rPr>
              <a:t>  </a:t>
            </a:r>
            <a:r>
              <a:rPr lang="en-US" sz="2000" b="0" u="none" strike="noStrike" dirty="0" err="1">
                <a:solidFill>
                  <a:srgbClr val="000000"/>
                </a:solidFill>
                <a:effectLst/>
                <a:uFillTx/>
                <a:latin typeface="微软雅黑" panose="020B0503020204020204" charset="-122"/>
                <a:ea typeface="微软雅黑" panose="020B0503020204020204" charset="-122"/>
              </a:rPr>
              <a:t>公式为：FID</a:t>
            </a:r>
            <a:r>
              <a:rPr lang="en-US" sz="2000" b="0" u="none" strike="noStrike" dirty="0">
                <a:solidFill>
                  <a:srgbClr val="000000"/>
                </a:solidFill>
                <a:effectLst/>
                <a:uFillTx/>
                <a:latin typeface="微软雅黑" panose="020B0503020204020204" charset="-122"/>
                <a:ea typeface="微软雅黑" panose="020B0503020204020204" charset="-122"/>
              </a:rPr>
              <a:t>=||</a:t>
            </a:r>
            <a:r>
              <a:rPr lang="en-US" sz="2000" b="0" u="none" strike="noStrike" dirty="0" err="1">
                <a:solidFill>
                  <a:srgbClr val="000000"/>
                </a:solidFill>
                <a:effectLst/>
                <a:uFillTx/>
                <a:latin typeface="微软雅黑" panose="020B0503020204020204" charset="-122"/>
                <a:ea typeface="微软雅黑" panose="020B0503020204020204" charset="-122"/>
              </a:rPr>
              <a:t>μr−μg</a:t>
            </a:r>
            <a:r>
              <a:rPr lang="en-US" sz="2000" b="0" u="none" strike="noStrike" dirty="0">
                <a:solidFill>
                  <a:srgbClr val="000000"/>
                </a:solidFill>
                <a:effectLst/>
                <a:uFillTx/>
                <a:latin typeface="微软雅黑" panose="020B0503020204020204" charset="-122"/>
                <a:ea typeface="微软雅黑" panose="020B0503020204020204" charset="-122"/>
              </a:rPr>
              <a:t>||²+Tr(Σr+Σg−2∗sqrtm(</a:t>
            </a:r>
            <a:r>
              <a:rPr lang="en-US" sz="2000" b="0" u="none" strike="noStrike" dirty="0" err="1">
                <a:solidFill>
                  <a:srgbClr val="000000"/>
                </a:solidFill>
                <a:effectLst/>
                <a:uFillTx/>
                <a:latin typeface="微软雅黑" panose="020B0503020204020204" charset="-122"/>
                <a:ea typeface="微软雅黑" panose="020B0503020204020204" charset="-122"/>
              </a:rPr>
              <a:t>Σr@Σg</a:t>
            </a:r>
            <a:r>
              <a:rPr lang="en-US" sz="2000" b="0" u="none" strike="noStrike" dirty="0">
                <a:solidFill>
                  <a:srgbClr val="000000"/>
                </a:solidFill>
                <a:effectLst/>
                <a:uFillTx/>
                <a:latin typeface="微软雅黑" panose="020B0503020204020204" charset="-122"/>
                <a:ea typeface="微软雅黑" panose="020B0503020204020204" charset="-122"/>
              </a:rPr>
              <a:t>))</a:t>
            </a:r>
            <a:endParaRPr lang="en-US" sz="2000" b="0" u="none" strike="noStrike" dirty="0">
              <a:solidFill>
                <a:srgbClr val="000000"/>
              </a:solidFill>
              <a:effectLst/>
              <a:uFillTx/>
              <a:latin typeface="Arial" panose="020B0604020202020204"/>
            </a:endParaRPr>
          </a:p>
        </p:txBody>
      </p:sp>
      <p:sp>
        <p:nvSpPr>
          <p:cNvPr id="5" name="矩形 4"/>
          <p:cNvSpPr/>
          <p:nvPr/>
        </p:nvSpPr>
        <p:spPr>
          <a:xfrm>
            <a:off x="1146048" y="3230880"/>
            <a:ext cx="9810312" cy="706432"/>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2000" b="0" u="none" strike="noStrike" dirty="0">
                <a:solidFill>
                  <a:srgbClr val="000000"/>
                </a:solidFill>
                <a:effectLst/>
                <a:uFillTx/>
                <a:latin typeface="Arial" panose="020B0604020202020204"/>
                <a:ea typeface="微软雅黑" panose="020B0503020204020204" charset="-122"/>
              </a:rPr>
              <a:t>  </a:t>
            </a:r>
            <a:r>
              <a:rPr lang="en-US" sz="2000" b="0" u="none" strike="noStrike" dirty="0" err="1">
                <a:solidFill>
                  <a:srgbClr val="000000"/>
                </a:solidFill>
                <a:effectLst/>
                <a:uFillTx/>
                <a:latin typeface="Arial" panose="020B0604020202020204"/>
                <a:ea typeface="微软雅黑" panose="020B0503020204020204" charset="-122"/>
              </a:rPr>
              <a:t>编辑距离指一个字符串修改成另一个字符串所需要的最少操作，操作包括删除、添加和修改一个字符串</a:t>
            </a:r>
            <a:r>
              <a:rPr lang="en-US" sz="2000" b="0" u="none" strike="noStrike" dirty="0">
                <a:solidFill>
                  <a:srgbClr val="000000"/>
                </a:solidFill>
                <a:effectLst/>
                <a:uFillTx/>
                <a:latin typeface="Arial" panose="020B0604020202020204"/>
                <a:ea typeface="微软雅黑" panose="020B0503020204020204" charset="-122"/>
              </a:rPr>
              <a:t>。</a:t>
            </a:r>
            <a:endParaRPr lang="en-US" sz="2000" b="0" u="none" strike="noStrike" dirty="0">
              <a:solidFill>
                <a:srgbClr val="000000"/>
              </a:solidFill>
              <a:effectLst/>
              <a:uFillTx/>
              <a:latin typeface="Arial" panose="020B0604020202020204"/>
            </a:endParaRPr>
          </a:p>
        </p:txBody>
      </p:sp>
      <p:sp>
        <p:nvSpPr>
          <p:cNvPr id="6" name="矩形 5"/>
          <p:cNvSpPr/>
          <p:nvPr/>
        </p:nvSpPr>
        <p:spPr>
          <a:xfrm>
            <a:off x="1057080" y="4157472"/>
            <a:ext cx="10259280" cy="1321985"/>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a:lnSpc>
                <a:spcPct val="100000"/>
              </a:lnSpc>
            </a:pPr>
            <a:r>
              <a:rPr lang="en-US" sz="1800" b="0" u="none" strike="noStrike" dirty="0">
                <a:solidFill>
                  <a:srgbClr val="000000"/>
                </a:solidFill>
                <a:effectLst/>
                <a:uFillTx/>
                <a:latin typeface="Arial" panose="020B0604020202020204"/>
                <a:ea typeface="Arial" panose="020B0604020202020204"/>
              </a:rPr>
              <a:t>   </a:t>
            </a:r>
            <a:r>
              <a:rPr lang="en-US" sz="2000" b="0" u="none" strike="noStrike" dirty="0" err="1">
                <a:solidFill>
                  <a:srgbClr val="000000"/>
                </a:solidFill>
                <a:effectLst/>
                <a:uFillTx/>
                <a:latin typeface="微软雅黑" panose="020B0503020204020204" charset="-122"/>
                <a:ea typeface="微软雅黑" panose="020B0503020204020204" charset="-122"/>
              </a:rPr>
              <a:t>DreamBooth</a:t>
            </a:r>
            <a:r>
              <a:rPr lang="en-US" sz="2000" b="0" u="none" strike="noStrike" dirty="0">
                <a:solidFill>
                  <a:srgbClr val="000000"/>
                </a:solidFill>
                <a:effectLst/>
                <a:uFillTx/>
                <a:latin typeface="微软雅黑" panose="020B0503020204020204" charset="-122"/>
                <a:ea typeface="微软雅黑" panose="020B0503020204020204" charset="-122"/>
              </a:rPr>
              <a:t> </a:t>
            </a:r>
            <a:r>
              <a:rPr lang="zh-CN" sz="2000" b="0" u="none" strike="noStrike" dirty="0">
                <a:solidFill>
                  <a:srgbClr val="000000"/>
                </a:solidFill>
                <a:effectLst/>
                <a:uFillTx/>
                <a:latin typeface="微软雅黑" panose="020B0503020204020204" charset="-122"/>
                <a:ea typeface="微软雅黑" panose="020B0503020204020204" charset="-122"/>
              </a:rPr>
              <a:t>是由 </a:t>
            </a:r>
            <a:r>
              <a:rPr lang="en-US" sz="2000" b="0" u="none" strike="noStrike" dirty="0">
                <a:solidFill>
                  <a:srgbClr val="000000"/>
                </a:solidFill>
                <a:effectLst/>
                <a:uFillTx/>
                <a:latin typeface="微软雅黑" panose="020B0503020204020204" charset="-122"/>
                <a:ea typeface="微软雅黑" panose="020B0503020204020204" charset="-122"/>
              </a:rPr>
              <a:t>Google Research </a:t>
            </a:r>
            <a:r>
              <a:rPr lang="zh-CN" sz="2000" b="0" u="none" strike="noStrike" dirty="0">
                <a:solidFill>
                  <a:srgbClr val="000000"/>
                </a:solidFill>
                <a:effectLst/>
                <a:uFillTx/>
                <a:latin typeface="微软雅黑" panose="020B0503020204020204" charset="-122"/>
                <a:ea typeface="微软雅黑" panose="020B0503020204020204" charset="-122"/>
              </a:rPr>
              <a:t>和波士顿大学于 </a:t>
            </a:r>
            <a:r>
              <a:rPr lang="en-US" sz="2000" b="0" u="none" strike="noStrike" dirty="0">
                <a:solidFill>
                  <a:srgbClr val="000000"/>
                </a:solidFill>
                <a:effectLst/>
                <a:uFillTx/>
                <a:latin typeface="微软雅黑" panose="020B0503020204020204" charset="-122"/>
                <a:ea typeface="微软雅黑" panose="020B0503020204020204" charset="-122"/>
              </a:rPr>
              <a:t>2022 </a:t>
            </a:r>
            <a:r>
              <a:rPr lang="zh-CN" sz="2000" b="0" u="none" strike="noStrike" dirty="0">
                <a:solidFill>
                  <a:srgbClr val="000000"/>
                </a:solidFill>
                <a:effectLst/>
                <a:uFillTx/>
                <a:latin typeface="微软雅黑" panose="020B0503020204020204" charset="-122"/>
                <a:ea typeface="微软雅黑" panose="020B0503020204020204" charset="-122"/>
              </a:rPr>
              <a:t>年提出的一种个性化微调技术，旨在增强文本到图像生成模型（如 </a:t>
            </a:r>
            <a:r>
              <a:rPr lang="en-US" sz="2000" b="0" u="none" strike="noStrike" dirty="0">
                <a:solidFill>
                  <a:srgbClr val="000000"/>
                </a:solidFill>
                <a:effectLst/>
                <a:uFillTx/>
                <a:latin typeface="微软雅黑" panose="020B0503020204020204" charset="-122"/>
                <a:ea typeface="微软雅黑" panose="020B0503020204020204" charset="-122"/>
              </a:rPr>
              <a:t>Stable Diffusion</a:t>
            </a:r>
            <a:r>
              <a:rPr lang="zh-CN" sz="2000" b="0" u="none" strike="noStrike" dirty="0">
                <a:solidFill>
                  <a:srgbClr val="000000"/>
                </a:solidFill>
                <a:effectLst/>
                <a:uFillTx/>
                <a:latin typeface="微软雅黑" panose="020B0503020204020204" charset="-122"/>
                <a:ea typeface="微软雅黑" panose="020B0503020204020204" charset="-122"/>
              </a:rPr>
              <a:t>）的能力，使其能够生成包含特定主体的图像。​通过对预训练模型进行微调，</a:t>
            </a:r>
            <a:r>
              <a:rPr lang="en-US" sz="2000" b="0" u="none" strike="noStrike" dirty="0" err="1">
                <a:solidFill>
                  <a:srgbClr val="000000"/>
                </a:solidFill>
                <a:effectLst/>
                <a:uFillTx/>
                <a:latin typeface="微软雅黑" panose="020B0503020204020204" charset="-122"/>
                <a:ea typeface="微软雅黑" panose="020B0503020204020204" charset="-122"/>
              </a:rPr>
              <a:t>DreamBooth</a:t>
            </a:r>
            <a:r>
              <a:rPr lang="en-US" sz="2000" b="0" u="none" strike="noStrike" dirty="0">
                <a:solidFill>
                  <a:srgbClr val="000000"/>
                </a:solidFill>
                <a:effectLst/>
                <a:uFillTx/>
                <a:latin typeface="微软雅黑" panose="020B0503020204020204" charset="-122"/>
                <a:ea typeface="微软雅黑" panose="020B0503020204020204" charset="-122"/>
              </a:rPr>
              <a:t> </a:t>
            </a:r>
            <a:r>
              <a:rPr lang="zh-CN" sz="2000" b="0" u="none" strike="noStrike" dirty="0">
                <a:solidFill>
                  <a:srgbClr val="000000"/>
                </a:solidFill>
                <a:effectLst/>
                <a:uFillTx/>
                <a:latin typeface="微软雅黑" panose="020B0503020204020204" charset="-122"/>
                <a:ea typeface="微软雅黑" panose="020B0503020204020204" charset="-122"/>
              </a:rPr>
              <a:t>能够在保持模型原有能力的同时，学习并再现特定主体的视觉特征。</a:t>
            </a:r>
            <a:endParaRPr lang="en-US" sz="2000" b="0" u="none" strike="noStrike" dirty="0">
              <a:solidFill>
                <a:srgbClr val="000000"/>
              </a:solidFill>
              <a:effectLst/>
              <a:uFillTx/>
              <a:latin typeface="Arial" panose="020B0604020202020204"/>
            </a:endParaRPr>
          </a:p>
        </p:txBody>
      </p:sp>
      <p:sp>
        <p:nvSpPr>
          <p:cNvPr id="7" name="矩形 6"/>
          <p:cNvSpPr/>
          <p:nvPr/>
        </p:nvSpPr>
        <p:spPr>
          <a:xfrm>
            <a:off x="697080" y="5594154"/>
            <a:ext cx="11228040" cy="64487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endParaRPr lang="en-US" sz="1800" b="0" u="none" strike="noStrike" dirty="0">
              <a:solidFill>
                <a:srgbClr val="000000"/>
              </a:solidFill>
              <a:effectLst/>
              <a:uFillTx/>
              <a:latin typeface="Arial" panose="020B0604020202020204"/>
            </a:endParaRPr>
          </a:p>
          <a:p>
            <a:pPr>
              <a:lnSpc>
                <a:spcPct val="100000"/>
              </a:lnSpc>
            </a:pPr>
            <a:endParaRPr lang="en-US" sz="1800" b="0" u="none" strike="noStrike" dirty="0">
              <a:solidFill>
                <a:srgbClr val="000000"/>
              </a:solidFill>
              <a:effectLst/>
              <a:uFillTx/>
              <a:latin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项目创意来源</a:t>
            </a:r>
          </a:p>
        </p:txBody>
      </p:sp>
      <p:pic>
        <p:nvPicPr>
          <p:cNvPr id="4" name="图形 3" descr="灯泡图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p:txBody>
          <a:bodyPr rtlCol="0"/>
          <a:lstStyle/>
          <a:p>
            <a:pPr marL="0" lvl="0" indent="0" rtl="0">
              <a:buNone/>
            </a:pPr>
            <a:r>
              <a:rPr lang="zh-CN" altLang="en-US" sz="1800" spc="130">
                <a:solidFill>
                  <a:schemeClr val="dk1"/>
                </a:solidFill>
                <a:latin typeface="Arial" panose="020B0604020202020204"/>
                <a:ea typeface="微软雅黑" panose="020B0503020204020204" charset="-122"/>
              </a:rPr>
              <a:t> </a:t>
            </a:r>
            <a:r>
              <a:rPr lang="zh-CN" altLang="en-US" sz="1800" spc="130" dirty="0">
                <a:solidFill>
                  <a:schemeClr val="dk1"/>
                </a:solidFill>
                <a:latin typeface="Arial" panose="020B0604020202020204"/>
                <a:ea typeface="微软雅黑" panose="020B0503020204020204" charset="-122"/>
              </a:rPr>
              <a:t> </a:t>
            </a:r>
            <a:r>
              <a:rPr lang="zh-CN" altLang="zh-CN" sz="2000" b="0" u="none" strike="noStrike" spc="130">
                <a:solidFill>
                  <a:schemeClr val="dk1"/>
                </a:solidFill>
                <a:effectLst/>
                <a:uFillTx/>
                <a:latin typeface="Arial" panose="020B0604020202020204"/>
                <a:ea typeface="微软雅黑" panose="020B0503020204020204" charset="-122"/>
              </a:rPr>
              <a:t>本</a:t>
            </a:r>
            <a:r>
              <a:rPr lang="zh-CN" altLang="zh-CN" sz="2000" b="0" u="none" strike="noStrike" spc="130" dirty="0">
                <a:solidFill>
                  <a:schemeClr val="dk1"/>
                </a:solidFill>
                <a:effectLst/>
                <a:uFillTx/>
                <a:latin typeface="Arial" panose="020B0604020202020204"/>
                <a:ea typeface="微软雅黑" panose="020B0503020204020204" charset="-122"/>
              </a:rPr>
              <a:t>作品的核心创意来源于当前市场上文创产品同质化严重，难以满足游客 日益增长的个性化需求的痛点。习近平总书记关于推动文化和旅游融合发展， 将文化旅游业培育成为支柱产业的指示，以及《如果国宝会说话》等成功案例， 激发了通过创新方式“激活”文化遗产，赋能个体创造独特文创作品的想法。</a:t>
            </a:r>
            <a:endParaRPr lang="zh-CN" altLang="en-US" dirty="0"/>
          </a:p>
          <a:p>
            <a:pPr rtl="0"/>
            <a:endParaRPr lang="zh-CN" altLang="en-US" dirty="0"/>
          </a:p>
        </p:txBody>
      </p:sp>
      <p:grpSp>
        <p:nvGrpSpPr>
          <p:cNvPr id="5" name="组合 4"/>
          <p:cNvGrpSpPr/>
          <p:nvPr/>
        </p:nvGrpSpPr>
        <p:grpSpPr>
          <a:xfrm>
            <a:off x="3694066" y="3588921"/>
            <a:ext cx="1974600" cy="2464560"/>
            <a:chOff x="2520720" y="4140000"/>
            <a:chExt cx="1974600" cy="2464560"/>
          </a:xfrm>
        </p:grpSpPr>
        <p:pic>
          <p:nvPicPr>
            <p:cNvPr id="6" name="图片 5"/>
            <p:cNvPicPr/>
            <p:nvPr/>
          </p:nvPicPr>
          <p:blipFill>
            <a:blip r:embed="rId6"/>
            <a:stretch>
              <a:fillRect/>
            </a:stretch>
          </p:blipFill>
          <p:spPr>
            <a:xfrm>
              <a:off x="2520720" y="4140000"/>
              <a:ext cx="1974600" cy="1974600"/>
            </a:xfrm>
            <a:prstGeom prst="rect">
              <a:avLst/>
            </a:prstGeom>
            <a:noFill/>
            <a:ln w="0">
              <a:noFill/>
            </a:ln>
          </p:spPr>
        </p:pic>
        <p:sp>
          <p:nvSpPr>
            <p:cNvPr id="7" name="矩形 6"/>
            <p:cNvSpPr/>
            <p:nvPr/>
          </p:nvSpPr>
          <p:spPr>
            <a:xfrm>
              <a:off x="2520720" y="6235200"/>
              <a:ext cx="1974600" cy="369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chorCtr="1">
              <a:spAutoFit/>
            </a:bodyPr>
            <a:lstStyle/>
            <a:p>
              <a:pPr algn="ctr">
                <a:lnSpc>
                  <a:spcPct val="100000"/>
                </a:lnSpc>
              </a:pPr>
              <a:r>
                <a:rPr lang="zh-CN" sz="1800" b="0" u="none" strike="noStrike" dirty="0">
                  <a:solidFill>
                    <a:srgbClr val="000000"/>
                  </a:solidFill>
                  <a:effectLst/>
                  <a:uFillTx/>
                  <a:latin typeface="Arial" panose="020B0604020202020204"/>
                  <a:ea typeface="微软雅黑" panose="020B0503020204020204" charset="-122"/>
                </a:rPr>
                <a:t>青铜立人像</a:t>
              </a:r>
              <a:endParaRPr lang="en-US" sz="1800" b="0" u="none" strike="noStrike" dirty="0">
                <a:solidFill>
                  <a:srgbClr val="000000"/>
                </a:solidFill>
                <a:effectLst/>
                <a:uFillTx/>
                <a:latin typeface="Arial" panose="020B0604020202020204"/>
              </a:endParaRPr>
            </a:p>
          </p:txBody>
        </p:sp>
      </p:grpSp>
      <p:grpSp>
        <p:nvGrpSpPr>
          <p:cNvPr id="8" name="组合 7"/>
          <p:cNvGrpSpPr/>
          <p:nvPr/>
        </p:nvGrpSpPr>
        <p:grpSpPr>
          <a:xfrm>
            <a:off x="7736049" y="3588921"/>
            <a:ext cx="2154600" cy="2529360"/>
            <a:chOff x="7380000" y="4135320"/>
            <a:chExt cx="2154600" cy="2529360"/>
          </a:xfrm>
        </p:grpSpPr>
        <p:grpSp>
          <p:nvGrpSpPr>
            <p:cNvPr id="9" name="组合 8"/>
            <p:cNvGrpSpPr/>
            <p:nvPr/>
          </p:nvGrpSpPr>
          <p:grpSpPr>
            <a:xfrm>
              <a:off x="7380000" y="4135320"/>
              <a:ext cx="2154600" cy="1987920"/>
              <a:chOff x="7380000" y="4135320"/>
              <a:chExt cx="2154600" cy="1987920"/>
            </a:xfrm>
          </p:grpSpPr>
          <p:pic>
            <p:nvPicPr>
              <p:cNvPr id="11" name="图片 10"/>
              <p:cNvPicPr/>
              <p:nvPr/>
            </p:nvPicPr>
            <p:blipFill>
              <a:blip r:embed="rId7"/>
              <a:srcRect l="21970" t="17171" r="23010" b="12012"/>
              <a:stretch>
                <a:fillRect/>
              </a:stretch>
            </p:blipFill>
            <p:spPr>
              <a:xfrm>
                <a:off x="7380000" y="4135320"/>
                <a:ext cx="2154600" cy="1987920"/>
              </a:xfrm>
              <a:prstGeom prst="rect">
                <a:avLst/>
              </a:prstGeom>
              <a:noFill/>
              <a:ln w="0">
                <a:noFill/>
              </a:ln>
            </p:spPr>
          </p:pic>
        </p:grpSp>
        <p:sp>
          <p:nvSpPr>
            <p:cNvPr id="10" name="矩形 9"/>
            <p:cNvSpPr/>
            <p:nvPr/>
          </p:nvSpPr>
          <p:spPr>
            <a:xfrm>
              <a:off x="7380000" y="6295320"/>
              <a:ext cx="2154600" cy="369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chorCtr="1">
              <a:spAutoFit/>
            </a:bodyPr>
            <a:lstStyle/>
            <a:p>
              <a:pPr algn="ctr">
                <a:lnSpc>
                  <a:spcPct val="100000"/>
                </a:lnSpc>
              </a:pPr>
              <a:r>
                <a:rPr lang="zh-CN" sz="1800" b="0" u="none" strike="noStrike">
                  <a:solidFill>
                    <a:srgbClr val="000000"/>
                  </a:solidFill>
                  <a:effectLst/>
                  <a:uFillTx/>
                  <a:latin typeface="Arial" panose="020B0604020202020204"/>
                  <a:ea typeface="微软雅黑" panose="020B0503020204020204" charset="-122"/>
                </a:rPr>
                <a:t>青铜神鸟鼠标垫</a:t>
              </a:r>
              <a:endParaRPr lang="en-US" sz="1800" b="0" u="none" strike="noStrike">
                <a:solidFill>
                  <a:srgbClr val="000000"/>
                </a:solidFill>
                <a:effectLst/>
                <a:uFillTx/>
                <a:latin typeface="Arial" panose="020B060402020202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补充</a:t>
            </a:r>
          </a:p>
        </p:txBody>
      </p:sp>
      <p:sp>
        <p:nvSpPr>
          <p:cNvPr id="3" name="文本占位符 2"/>
          <p:cNvSpPr>
            <a:spLocks noGrp="1"/>
          </p:cNvSpPr>
          <p:nvPr>
            <p:ph type="body" sz="quarter" idx="12"/>
          </p:nvPr>
        </p:nvSpPr>
        <p:spPr/>
        <p:txBody>
          <a:bodyPr/>
          <a:lstStyle/>
          <a:p>
            <a:endParaRPr kumimoji="1" lang="zh-CN" altLang="en-US" dirty="0"/>
          </a:p>
        </p:txBody>
      </p:sp>
      <p:sp>
        <p:nvSpPr>
          <p:cNvPr id="5" name="文本框 4"/>
          <p:cNvSpPr txBox="1"/>
          <p:nvPr/>
        </p:nvSpPr>
        <p:spPr>
          <a:xfrm>
            <a:off x="1294361" y="1755648"/>
            <a:ext cx="3191621" cy="4248196"/>
          </a:xfrm>
          <a:prstGeom prst="rect">
            <a:avLst/>
          </a:prstGeom>
          <a:noFill/>
        </p:spPr>
        <p:txBody>
          <a:bodyPr wrap="square">
            <a:spAutoFit/>
          </a:bodyPr>
          <a:lstStyle/>
          <a:p>
            <a:r>
              <a:rPr lang="en-US" altLang="zh-CN" sz="1800" b="0" u="none" strike="noStrike" spc="130" dirty="0">
                <a:solidFill>
                  <a:schemeClr val="dk1"/>
                </a:solidFill>
                <a:effectLst/>
                <a:uFillTx/>
                <a:latin typeface="微软雅黑" panose="020B0503020204020204" charset="-122"/>
                <a:ea typeface="微软雅黑" panose="020B0503020204020204" charset="-122"/>
              </a:rPr>
              <a:t> wd14-convnextv2-v2</a:t>
            </a:r>
            <a:r>
              <a:rPr lang="zh-CN" altLang="zh-CN" sz="1800" b="0" u="none" strike="noStrike" dirty="0">
                <a:solidFill>
                  <a:srgbClr val="000000"/>
                </a:solidFill>
                <a:effectLst/>
                <a:uFillTx/>
                <a:latin typeface="微软雅黑" panose="020B0503020204020204" charset="-122"/>
                <a:ea typeface="微软雅黑" panose="020B0503020204020204" charset="-122"/>
              </a:rPr>
              <a:t>是一种基于 </a:t>
            </a:r>
            <a:r>
              <a:rPr lang="en-US" altLang="zh-CN" sz="1800" b="0" u="none" strike="noStrike" dirty="0">
                <a:solidFill>
                  <a:srgbClr val="000000"/>
                </a:solidFill>
                <a:effectLst/>
                <a:uFillTx/>
                <a:latin typeface="微软雅黑" panose="020B0503020204020204" charset="-122"/>
                <a:ea typeface="微软雅黑" panose="020B0503020204020204" charset="-122"/>
              </a:rPr>
              <a:t>ConvNeXtV2 </a:t>
            </a:r>
            <a:r>
              <a:rPr lang="zh-CN" altLang="zh-CN" sz="1800" b="0" u="none" strike="noStrike" dirty="0">
                <a:solidFill>
                  <a:srgbClr val="000000"/>
                </a:solidFill>
                <a:effectLst/>
                <a:uFillTx/>
                <a:latin typeface="微软雅黑" panose="020B0503020204020204" charset="-122"/>
                <a:ea typeface="微软雅黑" panose="020B0503020204020204" charset="-122"/>
              </a:rPr>
              <a:t>的预训练模型，通常是用于计算机视觉任务中的深度学习模型。</a:t>
            </a:r>
            <a:r>
              <a:rPr lang="en-US" altLang="zh-CN" sz="1800" b="0" u="none" strike="noStrike" dirty="0" err="1">
                <a:solidFill>
                  <a:srgbClr val="000000"/>
                </a:solidFill>
                <a:effectLst/>
                <a:uFillTx/>
                <a:latin typeface="微软雅黑" panose="020B0503020204020204" charset="-122"/>
                <a:ea typeface="微软雅黑" panose="020B0503020204020204" charset="-122"/>
              </a:rPr>
              <a:t>ConvNeXt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是一个基于卷积神经网络 </a:t>
            </a:r>
            <a:r>
              <a:rPr lang="en-US" altLang="zh-CN" sz="1800" b="0" u="none" strike="noStrike" dirty="0">
                <a:solidFill>
                  <a:srgbClr val="000000"/>
                </a:solidFill>
                <a:effectLst/>
                <a:uFillTx/>
                <a:latin typeface="微软雅黑" panose="020B0503020204020204" charset="-122"/>
                <a:ea typeface="微软雅黑" panose="020B0503020204020204" charset="-122"/>
              </a:rPr>
              <a:t>(CNN) </a:t>
            </a:r>
            <a:r>
              <a:rPr lang="zh-CN" altLang="zh-CN" sz="1800" b="0" u="none" strike="noStrike" dirty="0">
                <a:solidFill>
                  <a:srgbClr val="000000"/>
                </a:solidFill>
                <a:effectLst/>
                <a:uFillTx/>
                <a:latin typeface="微软雅黑" panose="020B0503020204020204" charset="-122"/>
                <a:ea typeface="微软雅黑" panose="020B0503020204020204" charset="-122"/>
              </a:rPr>
              <a:t>的模型，专为图像分类和其他计算机视觉任务（如物体检测、分割等）设计。</a:t>
            </a:r>
            <a:r>
              <a:rPr lang="en-US" altLang="zh-CN" sz="1800" b="0" u="none" strike="noStrike" dirty="0">
                <a:solidFill>
                  <a:srgbClr val="000000"/>
                </a:solidFill>
                <a:effectLst/>
                <a:uFillTx/>
                <a:latin typeface="微软雅黑" panose="020B0503020204020204" charset="-122"/>
                <a:ea typeface="微软雅黑" panose="020B0503020204020204" charset="-122"/>
              </a:rPr>
              <a:t>ConvNeXtV2 </a:t>
            </a:r>
            <a:r>
              <a:rPr lang="zh-CN" altLang="zh-CN" sz="1800" b="0" u="none" strike="noStrike" dirty="0">
                <a:solidFill>
                  <a:srgbClr val="000000"/>
                </a:solidFill>
                <a:effectLst/>
                <a:uFillTx/>
                <a:latin typeface="微软雅黑" panose="020B0503020204020204" charset="-122"/>
                <a:ea typeface="微软雅黑" panose="020B0503020204020204" charset="-122"/>
              </a:rPr>
              <a:t>是 </a:t>
            </a:r>
            <a:r>
              <a:rPr lang="en-US" altLang="zh-CN" sz="1800" b="0" u="none" strike="noStrike" dirty="0" err="1">
                <a:solidFill>
                  <a:srgbClr val="000000"/>
                </a:solidFill>
                <a:effectLst/>
                <a:uFillTx/>
                <a:latin typeface="微软雅黑" panose="020B0503020204020204" charset="-122"/>
                <a:ea typeface="微软雅黑" panose="020B0503020204020204" charset="-122"/>
              </a:rPr>
              <a:t>ConvNeXt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的改进版本，它采用了现代卷积网络架构中的一些新技术，例如与 </a:t>
            </a:r>
            <a:r>
              <a:rPr lang="en-US" altLang="zh-CN" sz="1800" b="0" u="none" strike="noStrike" dirty="0">
                <a:solidFill>
                  <a:srgbClr val="000000"/>
                </a:solidFill>
                <a:effectLst/>
                <a:uFillTx/>
                <a:latin typeface="微软雅黑" panose="020B0503020204020204" charset="-122"/>
                <a:ea typeface="微软雅黑" panose="020B0503020204020204" charset="-122"/>
              </a:rPr>
              <a:t>Vision Transformer (</a:t>
            </a:r>
            <a:r>
              <a:rPr lang="en-US" altLang="zh-CN" sz="1800" b="0" u="none" strike="noStrike" dirty="0" err="1">
                <a:solidFill>
                  <a:srgbClr val="000000"/>
                </a:solidFill>
                <a:effectLst/>
                <a:uFillTx/>
                <a:latin typeface="微软雅黑" panose="020B0503020204020204" charset="-122"/>
                <a:ea typeface="微软雅黑" panose="020B0503020204020204" charset="-122"/>
              </a:rPr>
              <a:t>ViT</a:t>
            </a:r>
            <a:r>
              <a:rPr lang="en-US" altLang="zh-CN" sz="1800" b="0" u="none" strike="noStrike" dirty="0">
                <a:solidFill>
                  <a:srgbClr val="000000"/>
                </a:solidFill>
                <a:effectLst/>
                <a:uFillTx/>
                <a:latin typeface="微软雅黑" panose="020B0503020204020204" charset="-122"/>
                <a:ea typeface="微软雅黑" panose="020B0503020204020204" charset="-122"/>
              </a:rPr>
              <a:t>) </a:t>
            </a:r>
            <a:r>
              <a:rPr lang="zh-CN" altLang="zh-CN" sz="1800" b="0" u="none" strike="noStrike" dirty="0">
                <a:solidFill>
                  <a:srgbClr val="000000"/>
                </a:solidFill>
                <a:effectLst/>
                <a:uFillTx/>
                <a:latin typeface="微软雅黑" panose="020B0503020204020204" charset="-122"/>
                <a:ea typeface="微软雅黑" panose="020B0503020204020204" charset="-122"/>
              </a:rPr>
              <a:t>相结合的理念，使得其在性能上有所提升。</a:t>
            </a:r>
            <a:endParaRPr lang="zh-CN" altLang="en-US" dirty="0"/>
          </a:p>
        </p:txBody>
      </p:sp>
      <p:grpSp>
        <p:nvGrpSpPr>
          <p:cNvPr id="6" name="组合 5"/>
          <p:cNvGrpSpPr/>
          <p:nvPr/>
        </p:nvGrpSpPr>
        <p:grpSpPr>
          <a:xfrm>
            <a:off x="4736928" y="1547223"/>
            <a:ext cx="7455072" cy="4506258"/>
            <a:chOff x="360000" y="1260000"/>
            <a:chExt cx="11828520" cy="5211360"/>
          </a:xfrm>
        </p:grpSpPr>
        <p:pic>
          <p:nvPicPr>
            <p:cNvPr id="7" name="图片 6"/>
            <p:cNvPicPr/>
            <p:nvPr/>
          </p:nvPicPr>
          <p:blipFill>
            <a:blip r:embed="rId2"/>
            <a:stretch>
              <a:fillRect/>
            </a:stretch>
          </p:blipFill>
          <p:spPr>
            <a:xfrm>
              <a:off x="360000" y="1260000"/>
              <a:ext cx="11828520" cy="4912920"/>
            </a:xfrm>
            <a:prstGeom prst="rect">
              <a:avLst/>
            </a:prstGeom>
            <a:noFill/>
            <a:ln w="0">
              <a:noFill/>
            </a:ln>
          </p:spPr>
        </p:pic>
        <p:sp>
          <p:nvSpPr>
            <p:cNvPr id="8" name="矩形 7"/>
            <p:cNvSpPr/>
            <p:nvPr/>
          </p:nvSpPr>
          <p:spPr>
            <a:xfrm>
              <a:off x="556560" y="6179040"/>
              <a:ext cx="11233800" cy="292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zh-CN" sz="1300" b="0" u="none" strike="noStrike">
                  <a:solidFill>
                    <a:srgbClr val="000000"/>
                  </a:solidFill>
                  <a:effectLst/>
                  <a:uFillTx/>
                  <a:latin typeface="Arial" panose="020B0604020202020204"/>
                  <a:ea typeface="微软雅黑" panose="020B0503020204020204" charset="-122"/>
                </a:rPr>
                <a:t>截自论文 “</a:t>
              </a:r>
              <a:r>
                <a:rPr lang="en-US" sz="1300" b="0" u="none" strike="noStrike">
                  <a:solidFill>
                    <a:srgbClr val="000000"/>
                  </a:solidFill>
                  <a:effectLst/>
                  <a:uFillTx/>
                  <a:latin typeface="Arial" panose="020B0604020202020204"/>
                  <a:ea typeface="微软雅黑" panose="020B0503020204020204" charset="-122"/>
                </a:rPr>
                <a:t>ANYTEXT: MULTILINGUAL VISUAL TEXT GENERATION AND EDITING”</a:t>
              </a:r>
              <a:endParaRPr lang="en-US" sz="1300" b="0" u="none" strike="noStrike">
                <a:solidFill>
                  <a:srgbClr val="000000"/>
                </a:solidFill>
                <a:effectLst/>
                <a:uFillTx/>
                <a:latin typeface="Arial" panose="020B06040202020202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系统架构与模型设计</a:t>
            </a:r>
          </a:p>
        </p:txBody>
      </p:sp>
      <p:pic>
        <p:nvPicPr>
          <p:cNvPr id="5" name="图形 4" descr="男士和女士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3742" y="216211"/>
            <a:ext cx="1122450" cy="1122450"/>
          </a:xfrm>
          <a:prstGeom prst="rect">
            <a:avLst/>
          </a:prstGeom>
        </p:spPr>
      </p:pic>
      <p:grpSp>
        <p:nvGrpSpPr>
          <p:cNvPr id="4" name="组合 1"/>
          <p:cNvGrpSpPr/>
          <p:nvPr/>
        </p:nvGrpSpPr>
        <p:grpSpPr>
          <a:xfrm>
            <a:off x="527415" y="1524123"/>
            <a:ext cx="5367871" cy="3452365"/>
            <a:chOff x="395280" y="1306800"/>
            <a:chExt cx="4653720" cy="3625427"/>
          </a:xfrm>
        </p:grpSpPr>
        <p:sp>
          <p:nvSpPr>
            <p:cNvPr id="6" name="文本框 104"/>
            <p:cNvSpPr/>
            <p:nvPr/>
          </p:nvSpPr>
          <p:spPr>
            <a:xfrm>
              <a:off x="395280" y="1306800"/>
              <a:ext cx="3979800" cy="480786"/>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400" b="1" u="none" strike="noStrike" dirty="0">
                  <a:solidFill>
                    <a:schemeClr val="dk1"/>
                  </a:solidFill>
                  <a:effectLst/>
                  <a:uFillTx/>
                  <a:latin typeface="Arial" panose="020B0604020202020204"/>
                  <a:ea typeface="微软雅黑" panose="020B0503020204020204" charset="-122"/>
                </a:rPr>
                <a:t>架构</a:t>
              </a:r>
            </a:p>
          </p:txBody>
        </p:sp>
        <p:grpSp>
          <p:nvGrpSpPr>
            <p:cNvPr id="7" name="组合 105"/>
            <p:cNvGrpSpPr/>
            <p:nvPr/>
          </p:nvGrpSpPr>
          <p:grpSpPr>
            <a:xfrm>
              <a:off x="434880" y="1762200"/>
              <a:ext cx="2445840" cy="8640"/>
              <a:chOff x="434880" y="1762200"/>
              <a:chExt cx="2445840" cy="8640"/>
            </a:xfrm>
          </p:grpSpPr>
          <p:cxnSp>
            <p:nvCxnSpPr>
              <p:cNvPr id="9" name="直接连接符 106"/>
              <p:cNvCxnSpPr/>
              <p:nvPr/>
            </p:nvCxnSpPr>
            <p:spPr>
              <a:xfrm flipH="1">
                <a:off x="1451160" y="1762200"/>
                <a:ext cx="1429920" cy="4680"/>
              </a:xfrm>
              <a:prstGeom prst="straightConnector1">
                <a:avLst/>
              </a:prstGeom>
              <a:ln w="0">
                <a:solidFill>
                  <a:srgbClr val="B92917"/>
                </a:solidFill>
              </a:ln>
            </p:spPr>
          </p:cxnSp>
          <p:cxnSp>
            <p:nvCxnSpPr>
              <p:cNvPr id="10" name="直接连接符 107"/>
              <p:cNvCxnSpPr/>
              <p:nvPr/>
            </p:nvCxnSpPr>
            <p:spPr>
              <a:xfrm flipH="1">
                <a:off x="434880" y="1766880"/>
                <a:ext cx="1022760" cy="4320"/>
              </a:xfrm>
              <a:prstGeom prst="straightConnector1">
                <a:avLst/>
              </a:prstGeom>
              <a:ln w="76200">
                <a:solidFill>
                  <a:srgbClr val="B92917"/>
                </a:solidFill>
                <a:round/>
              </a:ln>
            </p:spPr>
          </p:cxnSp>
        </p:grpSp>
        <p:sp>
          <p:nvSpPr>
            <p:cNvPr id="8" name="文本框 108"/>
            <p:cNvSpPr/>
            <p:nvPr/>
          </p:nvSpPr>
          <p:spPr>
            <a:xfrm>
              <a:off x="395280" y="1769040"/>
              <a:ext cx="4653720" cy="316318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zh-CN" b="0" u="none" strike="noStrike" spc="130" dirty="0">
                  <a:solidFill>
                    <a:schemeClr val="dk1"/>
                  </a:solidFill>
                  <a:effectLst/>
                  <a:uFillTx/>
                  <a:latin typeface="微软雅黑" panose="020B0503020204020204" charset="-122"/>
                  <a:ea typeface="微软雅黑" panose="020B0503020204020204" charset="-122"/>
                </a:rPr>
                <a:t>使用阿里云的</a:t>
              </a:r>
              <a:r>
                <a:rPr lang="en-US" b="0" u="none" strike="noStrike" spc="130" dirty="0" err="1">
                  <a:solidFill>
                    <a:schemeClr val="dk1"/>
                  </a:solidFill>
                  <a:effectLst/>
                  <a:uFillTx/>
                  <a:latin typeface="微软雅黑" panose="020B0503020204020204" charset="-122"/>
                  <a:ea typeface="微软雅黑" panose="020B0503020204020204" charset="-122"/>
                </a:rPr>
                <a:t>AnyText</a:t>
              </a:r>
              <a:r>
                <a:rPr lang="zh-CN" b="0" u="none" strike="noStrike" spc="130" dirty="0">
                  <a:solidFill>
                    <a:schemeClr val="dk1"/>
                  </a:solidFill>
                  <a:effectLst/>
                  <a:uFillTx/>
                  <a:latin typeface="微软雅黑" panose="020B0503020204020204" charset="-122"/>
                  <a:ea typeface="微软雅黑" panose="020B0503020204020204" charset="-122"/>
                </a:rPr>
                <a:t>模型，主要由三部分组成——</a:t>
              </a:r>
              <a:r>
                <a:rPr lang="en-US" b="0" u="none" strike="noStrike" spc="130" dirty="0">
                  <a:solidFill>
                    <a:schemeClr val="dk1"/>
                  </a:solidFill>
                  <a:effectLst/>
                  <a:uFillTx/>
                  <a:latin typeface="微软雅黑" panose="020B0503020204020204" charset="-122"/>
                  <a:ea typeface="微软雅黑" panose="020B0503020204020204" charset="-122"/>
                </a:rPr>
                <a:t>Auxiliary Latent Module, Text Embedding Module</a:t>
              </a:r>
              <a:r>
                <a:rPr lang="zh-CN" b="0" u="none" strike="noStrike" spc="130" dirty="0">
                  <a:solidFill>
                    <a:schemeClr val="dk1"/>
                  </a:solidFill>
                  <a:effectLst/>
                  <a:uFillTx/>
                  <a:latin typeface="微软雅黑" panose="020B0503020204020204" charset="-122"/>
                  <a:ea typeface="微软雅黑" panose="020B0503020204020204" charset="-122"/>
                </a:rPr>
                <a:t>和 </a:t>
              </a:r>
              <a:r>
                <a:rPr lang="en-US" b="0" u="none" strike="noStrike" spc="130" dirty="0">
                  <a:solidFill>
                    <a:schemeClr val="dk1"/>
                  </a:solidFill>
                  <a:effectLst/>
                  <a:uFillTx/>
                  <a:latin typeface="微软雅黑" panose="020B0503020204020204" charset="-122"/>
                  <a:ea typeface="微软雅黑" panose="020B0503020204020204" charset="-122"/>
                </a:rPr>
                <a:t>Text-control Diffusion Pipeline</a:t>
              </a:r>
              <a:r>
                <a:rPr lang="zh-CN" altLang="en-US" b="0" u="none" strike="noStrike" spc="130" dirty="0">
                  <a:solidFill>
                    <a:schemeClr val="dk1"/>
                  </a:solidFill>
                  <a:effectLst/>
                  <a:uFillTx/>
                  <a:latin typeface="微软雅黑" panose="020B0503020204020204" charset="-122"/>
                  <a:ea typeface="微软雅黑" panose="020B0503020204020204" charset="-122"/>
                </a:rPr>
                <a:t>。</a:t>
              </a:r>
              <a:r>
                <a:rPr lang="en-US" b="0" u="none" strike="noStrike" spc="130" dirty="0">
                  <a:solidFill>
                    <a:schemeClr val="dk1"/>
                  </a:solidFill>
                  <a:effectLst/>
                  <a:uFillTx/>
                  <a:latin typeface="微软雅黑" panose="020B0503020204020204" charset="-122"/>
                  <a:ea typeface="微软雅黑" panose="020B0503020204020204" charset="-122"/>
                </a:rPr>
                <a:t>  </a:t>
              </a:r>
            </a:p>
            <a:p>
              <a:pPr algn="just" defTabSz="914400">
                <a:lnSpc>
                  <a:spcPct val="120000"/>
                </a:lnSpc>
              </a:pPr>
              <a:r>
                <a:rPr lang="zh-CN" altLang="en-US" spc="130" dirty="0">
                  <a:solidFill>
                    <a:schemeClr val="dk1"/>
                  </a:solidFill>
                  <a:latin typeface="微软雅黑" panose="020B0503020204020204" charset="-122"/>
                  <a:ea typeface="微软雅黑" panose="020B0503020204020204" charset="-122"/>
                </a:rPr>
                <a:t>  </a:t>
              </a:r>
              <a:r>
                <a:rPr lang="en-US" b="0" u="none" strike="noStrike" spc="130" dirty="0" err="1">
                  <a:solidFill>
                    <a:schemeClr val="dk1"/>
                  </a:solidFill>
                  <a:effectLst/>
                  <a:uFillTx/>
                  <a:latin typeface="微软雅黑" panose="020B0503020204020204" charset="-122"/>
                  <a:ea typeface="微软雅黑" panose="020B0503020204020204" charset="-122"/>
                </a:rPr>
                <a:t>本项目将其分为文字控制框架和扩散模型两部分</a:t>
              </a:r>
              <a:r>
                <a:rPr lang="zh-CN" altLang="en-US" b="0" u="none" strike="noStrike" spc="130" dirty="0">
                  <a:solidFill>
                    <a:schemeClr val="dk1"/>
                  </a:solidFill>
                  <a:effectLst/>
                  <a:uFillTx/>
                  <a:latin typeface="微软雅黑" panose="020B0503020204020204" charset="-122"/>
                  <a:ea typeface="微软雅黑" panose="020B0503020204020204" charset="-122"/>
                </a:rPr>
                <a:t>，并</a:t>
              </a:r>
              <a:r>
                <a:rPr lang="en-US" b="0" u="none" strike="noStrike" spc="130" dirty="0" err="1">
                  <a:solidFill>
                    <a:schemeClr val="dk1"/>
                  </a:solidFill>
                  <a:effectLst/>
                  <a:uFillTx/>
                  <a:latin typeface="微软雅黑" panose="020B0503020204020204" charset="-122"/>
                  <a:ea typeface="微软雅黑" panose="020B0503020204020204" charset="-122"/>
                </a:rPr>
                <a:t>分别进行调整</a:t>
              </a:r>
              <a:r>
                <a:rPr lang="en-US" b="0" u="none" strike="noStrike" spc="130" dirty="0">
                  <a:solidFill>
                    <a:schemeClr val="dk1"/>
                  </a:solidFill>
                  <a:effectLst/>
                  <a:uFillTx/>
                  <a:latin typeface="微软雅黑" panose="020B0503020204020204" charset="-122"/>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grpSp>
      <p:grpSp>
        <p:nvGrpSpPr>
          <p:cNvPr id="11" name="组合 10"/>
          <p:cNvGrpSpPr/>
          <p:nvPr/>
        </p:nvGrpSpPr>
        <p:grpSpPr>
          <a:xfrm>
            <a:off x="6096000" y="1704971"/>
            <a:ext cx="5962199" cy="2617644"/>
            <a:chOff x="5171400" y="1214280"/>
            <a:chExt cx="6886800" cy="3533400"/>
          </a:xfrm>
        </p:grpSpPr>
        <p:pic>
          <p:nvPicPr>
            <p:cNvPr id="12" name="图片 11"/>
            <p:cNvPicPr/>
            <p:nvPr/>
          </p:nvPicPr>
          <p:blipFill>
            <a:blip r:embed="rId5"/>
            <a:stretch>
              <a:fillRect/>
            </a:stretch>
          </p:blipFill>
          <p:spPr>
            <a:xfrm>
              <a:off x="5171400" y="1214280"/>
              <a:ext cx="6886800" cy="3234960"/>
            </a:xfrm>
            <a:prstGeom prst="rect">
              <a:avLst/>
            </a:prstGeom>
            <a:noFill/>
            <a:ln w="0">
              <a:noFill/>
            </a:ln>
          </p:spPr>
        </p:pic>
        <p:sp>
          <p:nvSpPr>
            <p:cNvPr id="13" name="矩形 12"/>
            <p:cNvSpPr/>
            <p:nvPr/>
          </p:nvSpPr>
          <p:spPr>
            <a:xfrm>
              <a:off x="5285880" y="4454280"/>
              <a:ext cx="6540480" cy="293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nSpc>
                  <a:spcPct val="100000"/>
                </a:lnSpc>
              </a:pPr>
              <a:r>
                <a:rPr lang="zh-CN" sz="1300" b="0" u="none" strike="noStrike" dirty="0">
                  <a:solidFill>
                    <a:srgbClr val="000000"/>
                  </a:solidFill>
                  <a:effectLst/>
                  <a:uFillTx/>
                  <a:latin typeface="Arial" panose="020B0604020202020204"/>
                  <a:ea typeface="微软雅黑" panose="020B0503020204020204" charset="-122"/>
                </a:rPr>
                <a:t>截自论文 “</a:t>
              </a:r>
              <a:r>
                <a:rPr lang="en-US" sz="1300" b="0" u="none" strike="noStrike" dirty="0">
                  <a:solidFill>
                    <a:srgbClr val="000000"/>
                  </a:solidFill>
                  <a:effectLst/>
                  <a:uFillTx/>
                  <a:latin typeface="Arial" panose="020B0604020202020204"/>
                  <a:ea typeface="微软雅黑" panose="020B0503020204020204" charset="-122"/>
                </a:rPr>
                <a:t>ANYTEXT: MULTILINGUAL VISUAL TEXT GENERATION AND EDITING”</a:t>
              </a:r>
              <a:endParaRPr lang="en-US" sz="1300" b="0" u="none" strike="noStrike" dirty="0">
                <a:solidFill>
                  <a:srgbClr val="000000"/>
                </a:solidFill>
                <a:effectLst/>
                <a:uFillTx/>
                <a:latin typeface="Arial" panose="020B0604020202020204"/>
              </a:endParaRPr>
            </a:p>
          </p:txBody>
        </p:sp>
      </p:grpSp>
      <p:grpSp>
        <p:nvGrpSpPr>
          <p:cNvPr id="3" name="组合 15"/>
          <p:cNvGrpSpPr/>
          <p:nvPr/>
        </p:nvGrpSpPr>
        <p:grpSpPr>
          <a:xfrm>
            <a:off x="517457" y="4356360"/>
            <a:ext cx="10187181" cy="1878214"/>
            <a:chOff x="558140" y="4745880"/>
            <a:chExt cx="6294960" cy="1689196"/>
          </a:xfrm>
        </p:grpSpPr>
        <p:sp>
          <p:nvSpPr>
            <p:cNvPr id="14" name="文本框 7"/>
            <p:cNvSpPr/>
            <p:nvPr/>
          </p:nvSpPr>
          <p:spPr>
            <a:xfrm>
              <a:off x="568800" y="4745880"/>
              <a:ext cx="5384160" cy="455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400" b="1" u="none" strike="noStrike" dirty="0">
                  <a:solidFill>
                    <a:schemeClr val="dk1"/>
                  </a:solidFill>
                  <a:effectLst/>
                  <a:uFillTx/>
                  <a:latin typeface="Arial" panose="020B0604020202020204"/>
                  <a:ea typeface="微软雅黑" panose="020B0503020204020204" charset="-122"/>
                </a:rPr>
                <a:t>功能</a:t>
              </a:r>
              <a:endParaRPr lang="en-US" sz="2400" b="0" u="none" strike="noStrike" dirty="0">
                <a:solidFill>
                  <a:srgbClr val="000000"/>
                </a:solidFill>
                <a:effectLst/>
                <a:uFillTx/>
                <a:latin typeface="Arial" panose="020B0604020202020204"/>
              </a:endParaRPr>
            </a:p>
          </p:txBody>
        </p:sp>
        <p:grpSp>
          <p:nvGrpSpPr>
            <p:cNvPr id="15" name="组合 16"/>
            <p:cNvGrpSpPr/>
            <p:nvPr/>
          </p:nvGrpSpPr>
          <p:grpSpPr>
            <a:xfrm>
              <a:off x="657000" y="5220000"/>
              <a:ext cx="3303720" cy="10440"/>
              <a:chOff x="657000" y="5220000"/>
              <a:chExt cx="3303720" cy="10440"/>
            </a:xfrm>
          </p:grpSpPr>
          <p:cxnSp>
            <p:nvCxnSpPr>
              <p:cNvPr id="17" name="直接连接符 3"/>
              <p:cNvCxnSpPr/>
              <p:nvPr/>
            </p:nvCxnSpPr>
            <p:spPr>
              <a:xfrm flipH="1">
                <a:off x="2030760" y="5220000"/>
                <a:ext cx="1930320" cy="5760"/>
              </a:xfrm>
              <a:prstGeom prst="straightConnector1">
                <a:avLst/>
              </a:prstGeom>
              <a:ln w="0">
                <a:solidFill>
                  <a:srgbClr val="B92917"/>
                </a:solidFill>
              </a:ln>
            </p:spPr>
          </p:cxnSp>
          <p:cxnSp>
            <p:nvCxnSpPr>
              <p:cNvPr id="18" name="直接连接符 11"/>
              <p:cNvCxnSpPr/>
              <p:nvPr/>
            </p:nvCxnSpPr>
            <p:spPr>
              <a:xfrm flipH="1">
                <a:off x="657000" y="5225040"/>
                <a:ext cx="1379880" cy="5760"/>
              </a:xfrm>
              <a:prstGeom prst="straightConnector1">
                <a:avLst/>
              </a:prstGeom>
              <a:ln w="76200">
                <a:solidFill>
                  <a:srgbClr val="B92917"/>
                </a:solidFill>
                <a:round/>
              </a:ln>
            </p:spPr>
          </p:cxnSp>
        </p:grpSp>
        <p:sp>
          <p:nvSpPr>
            <p:cNvPr id="16" name="文本框 40"/>
            <p:cNvSpPr/>
            <p:nvPr/>
          </p:nvSpPr>
          <p:spPr>
            <a:xfrm>
              <a:off x="558140" y="5198614"/>
              <a:ext cx="6294960" cy="1236462"/>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en-US" b="0" u="none" strike="noStrike" spc="130" dirty="0" err="1">
                  <a:solidFill>
                    <a:schemeClr val="dk1"/>
                  </a:solidFill>
                  <a:effectLst/>
                  <a:uFillTx/>
                  <a:latin typeface="Arial" panose="020B0604020202020204"/>
                  <a:ea typeface="微软雅黑" panose="020B0503020204020204" charset="-122"/>
                </a:rPr>
                <a:t>文字生图：通过文字说明进行图片生成，可以指定文字生成的位置</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20000"/>
                </a:lnSpc>
              </a:pPr>
              <a:r>
                <a:rPr lang="en-US" b="0" u="none" strike="noStrike" spc="130" dirty="0">
                  <a:solidFill>
                    <a:schemeClr val="dk1"/>
                  </a:solidFill>
                  <a:effectLst/>
                  <a:uFillTx/>
                  <a:latin typeface="Arial" panose="020B0604020202020204"/>
                  <a:ea typeface="微软雅黑" panose="020B0503020204020204" charset="-122"/>
                </a:rPr>
                <a:t>  </a:t>
              </a:r>
              <a:r>
                <a:rPr lang="en-US" b="0" u="none" strike="noStrike" spc="130" dirty="0" err="1">
                  <a:solidFill>
                    <a:schemeClr val="dk1"/>
                  </a:solidFill>
                  <a:effectLst/>
                  <a:uFillTx/>
                  <a:latin typeface="Arial" panose="020B0604020202020204"/>
                  <a:ea typeface="微软雅黑" panose="020B0503020204020204" charset="-122"/>
                </a:rPr>
                <a:t>文字编辑功能：对图片进行文字添加、修改和去除</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20000"/>
                </a:lnSpc>
              </a:pPr>
              <a:r>
                <a:rPr lang="zh-CN" b="0" u="none" strike="noStrike" spc="130" dirty="0">
                  <a:solidFill>
                    <a:schemeClr val="dk1"/>
                  </a:solidFill>
                  <a:effectLst/>
                  <a:uFillTx/>
                  <a:latin typeface="Arial" panose="020B0604020202020204"/>
                  <a:ea typeface="微软雅黑" panose="020B0503020204020204" charset="-122"/>
                </a:rPr>
                <a:t>特点：能够图文融合</a:t>
              </a:r>
              <a:r>
                <a:rPr lang="zh-CN" altLang="en-US" b="0" u="none" strike="noStrike" spc="130" dirty="0">
                  <a:solidFill>
                    <a:schemeClr val="dk1"/>
                  </a:solidFill>
                  <a:effectLst/>
                  <a:uFillTx/>
                  <a:latin typeface="Arial" panose="020B0604020202020204"/>
                  <a:ea typeface="微软雅黑" panose="020B0503020204020204" charset="-122"/>
                </a:rPr>
                <a:t>。</a:t>
              </a:r>
              <a:endParaRPr lang="en-US"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grpSp>
      <p:pic>
        <p:nvPicPr>
          <p:cNvPr id="19" name="图片 18"/>
          <p:cNvPicPr/>
          <p:nvPr/>
        </p:nvPicPr>
        <p:blipFill>
          <a:blip r:embed="rId6"/>
          <a:stretch>
            <a:fillRect/>
          </a:stretch>
        </p:blipFill>
        <p:spPr>
          <a:xfrm>
            <a:off x="9002846" y="4356360"/>
            <a:ext cx="1701792" cy="1730866"/>
          </a:xfrm>
          <a:prstGeom prst="rect">
            <a:avLst/>
          </a:prstGeom>
          <a:noFill/>
          <a:ln w="0">
            <a:noFill/>
          </a:ln>
        </p:spPr>
      </p:pic>
      <p:sp>
        <p:nvSpPr>
          <p:cNvPr id="21" name="文本框 20"/>
          <p:cNvSpPr txBox="1"/>
          <p:nvPr/>
        </p:nvSpPr>
        <p:spPr>
          <a:xfrm>
            <a:off x="10390139" y="4483129"/>
            <a:ext cx="738664" cy="1477328"/>
          </a:xfrm>
          <a:prstGeom prst="rect">
            <a:avLst/>
          </a:prstGeom>
          <a:noFill/>
        </p:spPr>
        <p:txBody>
          <a:bodyPr vert="eaVert" wrap="none" rtlCol="0">
            <a:spAutoFit/>
          </a:bodyPr>
          <a:lstStyle/>
          <a:p>
            <a:r>
              <a:rPr lang="zh-CN" altLang="en-US" sz="1800" dirty="0"/>
              <a:t>图文融合示例</a:t>
            </a:r>
          </a:p>
          <a:p>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09" y="798974"/>
            <a:ext cx="9610182" cy="601226"/>
          </a:xfrm>
        </p:spPr>
        <p:txBody>
          <a:bodyPr rtlCol="0"/>
          <a:lstStyle/>
          <a:p>
            <a:pPr rtl="0"/>
            <a:r>
              <a:rPr lang="zh-CN" altLang="en-US" b="1" dirty="0"/>
              <a:t>训练流程与数据处理</a:t>
            </a:r>
          </a:p>
        </p:txBody>
      </p:sp>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10" name="文本框 211"/>
          <p:cNvSpPr/>
          <p:nvPr/>
        </p:nvSpPr>
        <p:spPr>
          <a:xfrm>
            <a:off x="1104314" y="1479503"/>
            <a:ext cx="3466800" cy="3970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000" b="1" u="none" strike="noStrike" dirty="0">
                <a:solidFill>
                  <a:schemeClr val="dk1"/>
                </a:solidFill>
                <a:effectLst/>
                <a:uFillTx/>
                <a:latin typeface="微软雅黑" panose="020B0503020204020204" charset="-122"/>
                <a:ea typeface="微软雅黑" panose="020B0503020204020204" charset="-122"/>
              </a:rPr>
              <a:t>文字控制框架训练</a:t>
            </a:r>
            <a:endParaRPr lang="en-US" sz="2000" b="0" u="none" strike="noStrike" dirty="0">
              <a:solidFill>
                <a:srgbClr val="000000"/>
              </a:solidFill>
              <a:effectLst/>
              <a:uFillTx/>
              <a:latin typeface="Arial" panose="020B0604020202020204"/>
            </a:endParaRPr>
          </a:p>
        </p:txBody>
      </p:sp>
      <p:sp>
        <p:nvSpPr>
          <p:cNvPr id="12" name="文本框 469"/>
          <p:cNvSpPr/>
          <p:nvPr/>
        </p:nvSpPr>
        <p:spPr>
          <a:xfrm>
            <a:off x="1104314" y="1955887"/>
            <a:ext cx="4806360" cy="22280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30000"/>
              </a:lnSpc>
            </a:pPr>
            <a:r>
              <a:rPr lang="en-US" sz="1600" b="0" u="none" strike="noStrike" spc="130" dirty="0">
                <a:solidFill>
                  <a:schemeClr val="dk1"/>
                </a:solidFill>
                <a:effectLst/>
                <a:uFillTx/>
                <a:latin typeface="Arial" panose="020B0604020202020204"/>
                <a:ea typeface="微软雅黑" panose="020B0503020204020204" charset="-122"/>
              </a:rPr>
              <a:t>  </a:t>
            </a:r>
            <a:r>
              <a:rPr lang="zh-CN" sz="1800" b="0" u="none" strike="noStrike" spc="130" dirty="0">
                <a:solidFill>
                  <a:schemeClr val="dk1"/>
                </a:solidFill>
                <a:effectLst/>
                <a:uFillTx/>
                <a:latin typeface="Arial" panose="020B0604020202020204"/>
                <a:ea typeface="微软雅黑" panose="020B0503020204020204" charset="-122"/>
              </a:rPr>
              <a:t>对开源数据集</a:t>
            </a:r>
            <a:r>
              <a:rPr lang="en-US" sz="1800" b="0" u="none" strike="noStrike" spc="130" dirty="0">
                <a:solidFill>
                  <a:schemeClr val="dk1"/>
                </a:solidFill>
                <a:effectLst/>
                <a:uFillTx/>
                <a:latin typeface="Arial" panose="020B0604020202020204"/>
                <a:ea typeface="微软雅黑" panose="020B0503020204020204" charset="-122"/>
              </a:rPr>
              <a:t>AnyWord-3M</a:t>
            </a:r>
            <a:r>
              <a:rPr lang="zh-CN" sz="1800" b="0" u="none" strike="noStrike" spc="130" dirty="0">
                <a:solidFill>
                  <a:schemeClr val="dk1"/>
                </a:solidFill>
                <a:effectLst/>
                <a:uFillTx/>
                <a:latin typeface="Arial" panose="020B0604020202020204"/>
                <a:ea typeface="微软雅黑" panose="020B0503020204020204" charset="-122"/>
              </a:rPr>
              <a:t>进行筛选（根据水印，有效性，同时保证中文训练数据集远大于英文数据集），保留了约</a:t>
            </a:r>
            <a:r>
              <a:rPr lang="en-US" sz="1800" b="0" u="none" strike="noStrike" spc="130" dirty="0">
                <a:solidFill>
                  <a:schemeClr val="dk1"/>
                </a:solidFill>
                <a:effectLst/>
                <a:uFillTx/>
                <a:latin typeface="Arial" panose="020B0604020202020204"/>
                <a:ea typeface="微软雅黑" panose="020B0503020204020204" charset="-122"/>
              </a:rPr>
              <a:t>400k</a:t>
            </a:r>
            <a:r>
              <a:rPr lang="zh-CN" sz="1800" b="0" u="none" strike="noStrike" spc="130" dirty="0">
                <a:solidFill>
                  <a:schemeClr val="dk1"/>
                </a:solidFill>
                <a:effectLst/>
                <a:uFillTx/>
                <a:latin typeface="Arial" panose="020B0604020202020204"/>
                <a:ea typeface="微软雅黑" panose="020B0503020204020204" charset="-122"/>
              </a:rPr>
              <a:t>的数据量，并用</a:t>
            </a:r>
            <a:r>
              <a:rPr lang="en-US" sz="1800" b="0" u="none" strike="noStrike" spc="130" dirty="0">
                <a:solidFill>
                  <a:schemeClr val="dk1"/>
                </a:solidFill>
                <a:effectLst/>
                <a:uFillTx/>
                <a:latin typeface="Arial" panose="020B0604020202020204"/>
                <a:ea typeface="微软雅黑" panose="020B0503020204020204" charset="-122"/>
              </a:rPr>
              <a:t>8</a:t>
            </a:r>
            <a:r>
              <a:rPr lang="zh-CN" sz="1800" b="0" u="none" strike="noStrike" spc="130" dirty="0">
                <a:solidFill>
                  <a:schemeClr val="dk1"/>
                </a:solidFill>
                <a:effectLst/>
                <a:uFillTx/>
                <a:latin typeface="Arial" panose="020B0604020202020204"/>
                <a:ea typeface="微软雅黑" panose="020B0503020204020204" charset="-122"/>
              </a:rPr>
              <a:t>卡</a:t>
            </a:r>
            <a:r>
              <a:rPr lang="en-US" sz="1800" b="0" u="none" strike="noStrike" spc="130" dirty="0">
                <a:solidFill>
                  <a:schemeClr val="dk1"/>
                </a:solidFill>
                <a:effectLst/>
                <a:uFillTx/>
                <a:latin typeface="Arial" panose="020B0604020202020204"/>
                <a:ea typeface="微软雅黑" panose="020B0503020204020204" charset="-122"/>
              </a:rPr>
              <a:t>V100</a:t>
            </a:r>
            <a:r>
              <a:rPr lang="zh-CN" sz="1800" b="0" u="none" strike="noStrike" spc="130" dirty="0">
                <a:solidFill>
                  <a:schemeClr val="dk1"/>
                </a:solidFill>
                <a:effectLst/>
                <a:uFillTx/>
                <a:latin typeface="Arial" panose="020B0604020202020204"/>
                <a:ea typeface="微软雅黑" panose="020B0503020204020204" charset="-122"/>
              </a:rPr>
              <a:t>进行训练。</a:t>
            </a:r>
            <a:endParaRPr lang="en-US" sz="1800" b="0" u="none" strike="noStrike" dirty="0">
              <a:solidFill>
                <a:srgbClr val="000000"/>
              </a:solidFill>
              <a:effectLst/>
              <a:uFillTx/>
              <a:latin typeface="Arial" panose="020B0604020202020204"/>
            </a:endParaRPr>
          </a:p>
          <a:p>
            <a:pPr defTabSz="914400">
              <a:lnSpc>
                <a:spcPct val="130000"/>
              </a:lnSpc>
            </a:pPr>
            <a:endParaRPr lang="en-US" sz="1800" b="0" u="none" strike="noStrike" dirty="0">
              <a:solidFill>
                <a:srgbClr val="000000"/>
              </a:solidFill>
              <a:effectLst/>
              <a:uFillTx/>
              <a:latin typeface="Arial" panose="020B0604020202020204"/>
            </a:endParaRPr>
          </a:p>
        </p:txBody>
      </p:sp>
      <p:sp>
        <p:nvSpPr>
          <p:cNvPr id="13" name="文本框 218"/>
          <p:cNvSpPr/>
          <p:nvPr/>
        </p:nvSpPr>
        <p:spPr>
          <a:xfrm>
            <a:off x="1104314" y="3429000"/>
            <a:ext cx="3466800" cy="399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400">
              <a:lnSpc>
                <a:spcPct val="100000"/>
              </a:lnSpc>
            </a:pPr>
            <a:r>
              <a:rPr lang="zh-CN" sz="2000" b="1" u="none" strike="noStrike" dirty="0">
                <a:solidFill>
                  <a:schemeClr val="dk1"/>
                </a:solidFill>
                <a:effectLst/>
                <a:uFillTx/>
                <a:latin typeface="微软雅黑" panose="020B0503020204020204" charset="-122"/>
                <a:ea typeface="微软雅黑" panose="020B0503020204020204" charset="-122"/>
              </a:rPr>
              <a:t>扩散模型训练</a:t>
            </a:r>
            <a:endParaRPr lang="en-US" sz="2000" b="0" u="none" strike="noStrike" dirty="0">
              <a:solidFill>
                <a:srgbClr val="000000"/>
              </a:solidFill>
              <a:effectLst/>
              <a:uFillTx/>
              <a:latin typeface="Arial" panose="020B0604020202020204"/>
            </a:endParaRPr>
          </a:p>
        </p:txBody>
      </p:sp>
      <p:sp>
        <p:nvSpPr>
          <p:cNvPr id="14" name="文本框 470"/>
          <p:cNvSpPr/>
          <p:nvPr/>
        </p:nvSpPr>
        <p:spPr>
          <a:xfrm>
            <a:off x="1104314" y="3828960"/>
            <a:ext cx="6066360" cy="2544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algn="just" defTabSz="914400">
              <a:lnSpc>
                <a:spcPct val="130000"/>
              </a:lnSpc>
            </a:pPr>
            <a:r>
              <a:rPr lang="en-US" sz="1800" b="0" u="none" strike="noStrike" spc="130" dirty="0">
                <a:solidFill>
                  <a:schemeClr val="dk1"/>
                </a:solidFill>
                <a:effectLst/>
                <a:uFillTx/>
                <a:latin typeface="Arial" panose="020B0604020202020204"/>
                <a:ea typeface="微软雅黑" panose="020B0503020204020204" charset="-122"/>
              </a:rPr>
              <a:t>  </a:t>
            </a:r>
            <a:r>
              <a:rPr lang="en-US" sz="1800" b="0" u="none" strike="noStrike" spc="130" dirty="0" err="1">
                <a:solidFill>
                  <a:schemeClr val="dk1"/>
                </a:solidFill>
                <a:effectLst/>
                <a:uFillTx/>
                <a:latin typeface="Arial" panose="020B0604020202020204"/>
                <a:ea typeface="微软雅黑" panose="020B0503020204020204" charset="-122"/>
              </a:rPr>
              <a:t>在google</a:t>
            </a:r>
            <a:r>
              <a:rPr lang="zh-CN" sz="1800" b="0" u="none" strike="noStrike" spc="130" dirty="0">
                <a:solidFill>
                  <a:schemeClr val="dk1"/>
                </a:solidFill>
                <a:effectLst/>
                <a:uFillTx/>
                <a:latin typeface="Arial" panose="020B0604020202020204"/>
                <a:ea typeface="微软雅黑" panose="020B0503020204020204" charset="-122"/>
              </a:rPr>
              <a:t>、</a:t>
            </a:r>
            <a:r>
              <a:rPr lang="en-US" sz="1800" b="0" u="none" strike="noStrike" spc="130" dirty="0">
                <a:solidFill>
                  <a:schemeClr val="dk1"/>
                </a:solidFill>
                <a:effectLst/>
                <a:uFillTx/>
                <a:latin typeface="Arial" panose="020B0604020202020204"/>
                <a:ea typeface="微软雅黑" panose="020B0503020204020204" charset="-122"/>
              </a:rPr>
              <a:t>edge </a:t>
            </a:r>
            <a:r>
              <a:rPr lang="zh-CN" sz="1800" b="0" u="none" strike="noStrike" spc="130" dirty="0">
                <a:solidFill>
                  <a:schemeClr val="dk1"/>
                </a:solidFill>
                <a:effectLst/>
                <a:uFillTx/>
                <a:latin typeface="Arial" panose="020B0604020202020204"/>
                <a:ea typeface="微软雅黑" panose="020B0503020204020204" charset="-122"/>
              </a:rPr>
              <a:t>、百度等搜索引擎上用</a:t>
            </a:r>
            <a:r>
              <a:rPr lang="en-US" sz="1800" b="0" u="none" strike="noStrike" spc="130" dirty="0">
                <a:solidFill>
                  <a:schemeClr val="dk1"/>
                </a:solidFill>
                <a:effectLst/>
                <a:uFillTx/>
                <a:latin typeface="Arial" panose="020B0604020202020204"/>
                <a:ea typeface="微软雅黑" panose="020B0503020204020204" charset="-122"/>
              </a:rPr>
              <a:t>python</a:t>
            </a:r>
            <a:r>
              <a:rPr lang="zh-CN" sz="1800" b="0" u="none" strike="noStrike" spc="130" dirty="0">
                <a:solidFill>
                  <a:schemeClr val="dk1"/>
                </a:solidFill>
                <a:effectLst/>
                <a:uFillTx/>
                <a:latin typeface="Arial" panose="020B0604020202020204"/>
                <a:ea typeface="微软雅黑" panose="020B0503020204020204" charset="-122"/>
              </a:rPr>
              <a:t>爬取图片，经过筛选后，对保留的约</a:t>
            </a:r>
            <a:r>
              <a:rPr lang="en-US" sz="1800" b="0" u="none" strike="noStrike" spc="130" dirty="0">
                <a:solidFill>
                  <a:schemeClr val="dk1"/>
                </a:solidFill>
                <a:effectLst/>
                <a:uFillTx/>
                <a:latin typeface="Arial" panose="020B0604020202020204"/>
                <a:ea typeface="微软雅黑" panose="020B0503020204020204" charset="-122"/>
              </a:rPr>
              <a:t>1</a:t>
            </a:r>
            <a:r>
              <a:rPr lang="zh-CN" sz="1800" b="0" u="none" strike="noStrike" spc="130" dirty="0">
                <a:solidFill>
                  <a:schemeClr val="dk1"/>
                </a:solidFill>
                <a:effectLst/>
                <a:uFillTx/>
                <a:latin typeface="Arial" panose="020B0604020202020204"/>
                <a:ea typeface="微软雅黑" panose="020B0503020204020204" charset="-122"/>
              </a:rPr>
              <a:t>千张的图片进行去水印，调整分辨率为</a:t>
            </a:r>
            <a:r>
              <a:rPr lang="en-US" sz="1800" b="0" u="none" strike="noStrike" spc="130" dirty="0">
                <a:solidFill>
                  <a:schemeClr val="dk1"/>
                </a:solidFill>
                <a:effectLst/>
                <a:uFillTx/>
                <a:latin typeface="Arial" panose="020B0604020202020204"/>
                <a:ea typeface="微软雅黑" panose="020B0503020204020204" charset="-122"/>
              </a:rPr>
              <a:t>512*512</a:t>
            </a:r>
            <a:r>
              <a:rPr lang="zh-CN" sz="1800" b="0" u="none" strike="noStrike" spc="130" dirty="0">
                <a:solidFill>
                  <a:schemeClr val="dk1"/>
                </a:solidFill>
                <a:effectLst/>
                <a:uFillTx/>
                <a:latin typeface="Arial" panose="020B0604020202020204"/>
                <a:ea typeface="微软雅黑" panose="020B0503020204020204" charset="-122"/>
              </a:rPr>
              <a:t>，</a:t>
            </a:r>
            <a:r>
              <a:rPr lang="zh-CN" sz="1800" b="0" u="none" strike="noStrike" spc="130" dirty="0">
                <a:solidFill>
                  <a:schemeClr val="dk1"/>
                </a:solidFill>
                <a:effectLst/>
                <a:uFillTx/>
                <a:latin typeface="微软雅黑" panose="020B0503020204020204" charset="-122"/>
                <a:ea typeface="微软雅黑" panose="020B0503020204020204" charset="-122"/>
              </a:rPr>
              <a:t>用</a:t>
            </a:r>
            <a:r>
              <a:rPr lang="en-US" sz="1800" b="0" u="none" strike="noStrike" spc="130" dirty="0">
                <a:solidFill>
                  <a:schemeClr val="dk1"/>
                </a:solidFill>
                <a:effectLst/>
                <a:uFillTx/>
                <a:latin typeface="微软雅黑" panose="020B0503020204020204" charset="-122"/>
                <a:ea typeface="微软雅黑" panose="020B0503020204020204" charset="-122"/>
              </a:rPr>
              <a:t>wd14-convnextv2-v2</a:t>
            </a:r>
            <a:r>
              <a:rPr lang="zh-CN" sz="1800" b="0" u="none" strike="noStrike" spc="130" dirty="0">
                <a:solidFill>
                  <a:schemeClr val="dk1"/>
                </a:solidFill>
                <a:effectLst/>
                <a:uFillTx/>
                <a:latin typeface="Arial" panose="020B0604020202020204"/>
                <a:ea typeface="微软雅黑" panose="020B0503020204020204" charset="-122"/>
              </a:rPr>
              <a:t>进行标注，进行简要修改后，从</a:t>
            </a:r>
            <a:r>
              <a:rPr lang="en-US" sz="1800" b="0" u="none" strike="noStrike" spc="130" dirty="0">
                <a:solidFill>
                  <a:schemeClr val="dk1"/>
                </a:solidFill>
                <a:effectLst/>
                <a:uFillTx/>
                <a:latin typeface="Arial" panose="020B0604020202020204"/>
                <a:ea typeface="微软雅黑" panose="020B0503020204020204" charset="-122"/>
              </a:rPr>
              <a:t>hugging-face</a:t>
            </a:r>
            <a:r>
              <a:rPr lang="zh-CN" sz="1800" b="0" u="none" strike="noStrike" spc="130" dirty="0">
                <a:solidFill>
                  <a:schemeClr val="dk1"/>
                </a:solidFill>
                <a:effectLst/>
                <a:uFillTx/>
                <a:latin typeface="Arial" panose="020B0604020202020204"/>
                <a:ea typeface="微软雅黑" panose="020B0503020204020204" charset="-122"/>
              </a:rPr>
              <a:t>上下载</a:t>
            </a:r>
            <a:r>
              <a:rPr lang="en-US" sz="1800" b="0" u="none" strike="noStrike" spc="130" dirty="0">
                <a:solidFill>
                  <a:schemeClr val="dk1"/>
                </a:solidFill>
                <a:effectLst/>
                <a:uFillTx/>
                <a:latin typeface="Arial" panose="020B0604020202020204"/>
                <a:ea typeface="微软雅黑" panose="020B0503020204020204" charset="-122"/>
              </a:rPr>
              <a:t>Realistic_Vision_V4.0</a:t>
            </a:r>
            <a:r>
              <a:rPr lang="zh-CN" sz="1800" b="0" u="none" strike="noStrike" spc="130" dirty="0">
                <a:solidFill>
                  <a:schemeClr val="dk1"/>
                </a:solidFill>
                <a:effectLst/>
                <a:uFillTx/>
                <a:latin typeface="Arial" panose="020B0604020202020204"/>
                <a:ea typeface="微软雅黑" panose="020B0503020204020204" charset="-122"/>
              </a:rPr>
              <a:t>作为起始权重，采取</a:t>
            </a:r>
            <a:r>
              <a:rPr lang="en-US" sz="1800" b="0" u="none" strike="noStrike" spc="130" dirty="0" err="1">
                <a:solidFill>
                  <a:schemeClr val="dk1"/>
                </a:solidFill>
                <a:effectLst/>
                <a:uFillTx/>
                <a:latin typeface="Arial" panose="020B0604020202020204"/>
                <a:ea typeface="微软雅黑" panose="020B0503020204020204" charset="-122"/>
              </a:rPr>
              <a:t>DreamBooth</a:t>
            </a:r>
            <a:r>
              <a:rPr lang="zh-CN" sz="1800" b="0" u="none" strike="noStrike" spc="130" dirty="0">
                <a:solidFill>
                  <a:schemeClr val="dk1"/>
                </a:solidFill>
                <a:effectLst/>
                <a:uFillTx/>
                <a:latin typeface="Arial" panose="020B0604020202020204"/>
                <a:ea typeface="微软雅黑" panose="020B0503020204020204" charset="-122"/>
              </a:rPr>
              <a:t>的方式进行权重的微调。</a:t>
            </a:r>
            <a:endParaRPr lang="en-US" sz="1800" b="0" u="none" strike="noStrike" dirty="0">
              <a:solidFill>
                <a:srgbClr val="000000"/>
              </a:solidFill>
              <a:effectLst/>
              <a:uFillTx/>
              <a:latin typeface="Arial" panose="020B0604020202020204"/>
            </a:endParaRPr>
          </a:p>
          <a:p>
            <a:pPr algn="just" defTabSz="914400">
              <a:lnSpc>
                <a:spcPct val="130000"/>
              </a:lnSpc>
            </a:pPr>
            <a:endParaRPr lang="en-US" sz="1600" b="0" u="none" strike="noStrike" dirty="0">
              <a:solidFill>
                <a:srgbClr val="000000"/>
              </a:solidFill>
              <a:effectLst/>
              <a:uFillTx/>
              <a:latin typeface="Arial" panose="020B0604020202020204"/>
            </a:endParaRPr>
          </a:p>
        </p:txBody>
      </p:sp>
      <p:sp>
        <p:nvSpPr>
          <p:cNvPr id="15" name="右箭头 571"/>
          <p:cNvSpPr/>
          <p:nvPr/>
        </p:nvSpPr>
        <p:spPr>
          <a:xfrm>
            <a:off x="6029012" y="2435840"/>
            <a:ext cx="1437480" cy="357480"/>
          </a:xfrm>
          <a:prstGeom prst="rightArrow">
            <a:avLst>
              <a:gd name="adj1" fmla="val 50000"/>
              <a:gd name="adj2" fmla="val 1000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微软雅黑" panose="020B0503020204020204" charset="-122"/>
            </a:endParaRPr>
          </a:p>
        </p:txBody>
      </p:sp>
      <p:sp>
        <p:nvSpPr>
          <p:cNvPr id="16" name="右箭头 572"/>
          <p:cNvSpPr/>
          <p:nvPr/>
        </p:nvSpPr>
        <p:spPr>
          <a:xfrm>
            <a:off x="7170674" y="4580729"/>
            <a:ext cx="897480" cy="357480"/>
          </a:xfrm>
          <a:prstGeom prst="rightArrow">
            <a:avLst>
              <a:gd name="adj1" fmla="val 50000"/>
              <a:gd name="adj2" fmla="val 62500"/>
            </a:avLst>
          </a:prstGeom>
          <a:solidFill>
            <a:srgbClr val="729FCF"/>
          </a:solidFill>
          <a:ln w="0">
            <a:solidFill>
              <a:srgbClr val="3465A4"/>
            </a:solidFill>
          </a:ln>
        </p:spPr>
        <p:style>
          <a:lnRef idx="0">
            <a:srgbClr val="FFFFFF"/>
          </a:lnRef>
          <a:fillRef idx="0">
            <a:srgbClr val="FFFFFF"/>
          </a:fillRef>
          <a:effectRef idx="0">
            <a:srgbClr val="FFFFFF"/>
          </a:effectRef>
          <a:fontRef idx="minor"/>
        </p:style>
        <p:txBody>
          <a:bodyPr lIns="90000" tIns="45000" rIns="90000" bIns="45000" anchor="ctr">
            <a:noAutofit/>
          </a:bodyPr>
          <a:lstStyle/>
          <a:p>
            <a:pPr>
              <a:lnSpc>
                <a:spcPct val="100000"/>
              </a:lnSpc>
            </a:pPr>
            <a:endParaRPr lang="en-US" sz="1800" b="0" u="none" strike="noStrike">
              <a:solidFill>
                <a:srgbClr val="000000"/>
              </a:solidFill>
              <a:effectLst/>
              <a:uFillTx/>
              <a:latin typeface="Arial" panose="020B0604020202020204"/>
              <a:ea typeface="微软雅黑" panose="020B0503020204020204" charset="-122"/>
            </a:endParaRPr>
          </a:p>
        </p:txBody>
      </p:sp>
      <p:pic>
        <p:nvPicPr>
          <p:cNvPr id="17" name="图片 16"/>
          <p:cNvPicPr/>
          <p:nvPr/>
        </p:nvPicPr>
        <p:blipFill>
          <a:blip r:embed="rId5"/>
          <a:stretch>
            <a:fillRect/>
          </a:stretch>
        </p:blipFill>
        <p:spPr>
          <a:xfrm>
            <a:off x="7978745" y="1618848"/>
            <a:ext cx="3236815" cy="2707840"/>
          </a:xfrm>
          <a:prstGeom prst="rect">
            <a:avLst/>
          </a:prstGeom>
          <a:noFill/>
          <a:ln w="0">
            <a:noFill/>
          </a:ln>
        </p:spPr>
      </p:pic>
      <p:pic>
        <p:nvPicPr>
          <p:cNvPr id="18" name="图片 17"/>
          <p:cNvPicPr/>
          <p:nvPr/>
        </p:nvPicPr>
        <p:blipFill>
          <a:blip r:embed="rId6"/>
          <a:srcRect r="4" b="52963"/>
          <a:stretch>
            <a:fillRect/>
          </a:stretch>
        </p:blipFill>
        <p:spPr>
          <a:xfrm>
            <a:off x="8202680" y="4507263"/>
            <a:ext cx="3749255" cy="1294725"/>
          </a:xfrm>
          <a:prstGeom prst="rect">
            <a:avLst/>
          </a:prstGeom>
          <a:noFill/>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齿轮图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3" name="标题 2"/>
          <p:cNvSpPr>
            <a:spLocks noGrp="1"/>
          </p:cNvSpPr>
          <p:nvPr>
            <p:ph type="title"/>
          </p:nvPr>
        </p:nvSpPr>
        <p:spPr/>
        <p:txBody>
          <a:bodyPr/>
          <a:lstStyle/>
          <a:p>
            <a:r>
              <a:rPr lang="zh-CN" altLang="en-US" b="1"/>
              <a:t>测试方式</a:t>
            </a:r>
          </a:p>
        </p:txBody>
      </p:sp>
      <p:sp>
        <p:nvSpPr>
          <p:cNvPr id="4" name="文本框 3"/>
          <p:cNvSpPr txBox="1"/>
          <p:nvPr/>
        </p:nvSpPr>
        <p:spPr>
          <a:xfrm>
            <a:off x="1226820" y="1671320"/>
            <a:ext cx="10716260" cy="471678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rPr>
              <a:t>本系统从文字生成与编辑两个方面对模型性能进行评估：</a:t>
            </a:r>
          </a:p>
          <a:p>
            <a:r>
              <a:rPr lang="en-US" altLang="zh-CN" sz="2400" b="1">
                <a:latin typeface="微软雅黑" panose="020B0503020204020204" charset="-122"/>
                <a:ea typeface="微软雅黑" panose="020B0503020204020204" charset="-122"/>
              </a:rPr>
              <a:t>1.</a:t>
            </a:r>
            <a:r>
              <a:rPr lang="zh-CN" altLang="en-US" sz="2400" b="1">
                <a:latin typeface="微软雅黑" panose="020B0503020204020204" charset="-122"/>
                <a:ea typeface="微软雅黑" panose="020B0503020204020204" charset="-122"/>
              </a:rPr>
              <a:t>文字生成与编辑评估</a:t>
            </a:r>
          </a:p>
          <a:p>
            <a:r>
              <a:rPr lang="zh-CN" altLang="en-US">
                <a:latin typeface="微软雅黑" panose="020B0503020204020204" charset="-122"/>
                <a:ea typeface="微软雅黑" panose="020B0503020204020204" charset="-122"/>
              </a:rPr>
              <a:t>采用</a:t>
            </a:r>
            <a:r>
              <a:rPr lang="en-US" altLang="zh-CN">
                <a:latin typeface="微软雅黑" panose="020B0503020204020204" charset="-122"/>
                <a:ea typeface="微软雅黑" panose="020B0503020204020204" charset="-122"/>
              </a:rPr>
              <a:t> OCR </a:t>
            </a:r>
            <a:r>
              <a:rPr lang="zh-CN" altLang="en-US">
                <a:latin typeface="微软雅黑" panose="020B0503020204020204" charset="-122"/>
                <a:ea typeface="微软雅黑" panose="020B0503020204020204" charset="-122"/>
              </a:rPr>
              <a:t>模型对生成图像中的文字进行识别，提取生成文本后与真实文本进行比对，计算准确率（仅完全匹配计为正确）与编辑距离，以衡量系统在控制文字内容与位置方面的精度。</a:t>
            </a:r>
          </a:p>
          <a:p>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生成图像质量评估：</a:t>
            </a:r>
          </a:p>
          <a:p>
            <a:r>
              <a:rPr lang="zh-CN" altLang="en-US">
                <a:latin typeface="微软雅黑" panose="020B0503020204020204" charset="-122"/>
                <a:ea typeface="微软雅黑" panose="020B0503020204020204" charset="-122"/>
              </a:rPr>
              <a:t>对于图像整体质量，使用</a:t>
            </a:r>
            <a:r>
              <a:rPr lang="en-US" altLang="zh-CN">
                <a:latin typeface="微软雅黑" panose="020B0503020204020204" charset="-122"/>
                <a:ea typeface="微软雅黑" panose="020B0503020204020204" charset="-122"/>
              </a:rPr>
              <a:t> FID</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Fr</a:t>
            </a:r>
            <a:r>
              <a:rPr lang="en-US" altLang="en-US">
                <a:latin typeface="微软雅黑" panose="020B0503020204020204" charset="-122"/>
                <a:ea typeface="微软雅黑" panose="020B0503020204020204" charset="-122"/>
              </a:rPr>
              <a:t>é</a:t>
            </a:r>
            <a:r>
              <a:rPr lang="en-US" altLang="zh-CN">
                <a:latin typeface="微软雅黑" panose="020B0503020204020204" charset="-122"/>
                <a:ea typeface="微软雅黑" panose="020B0503020204020204" charset="-122"/>
              </a:rPr>
              <a:t>chet Inception Distance</a:t>
            </a:r>
            <a:r>
              <a:rPr lang="zh-CN" altLang="en-US">
                <a:latin typeface="微软雅黑" panose="020B0503020204020204" charset="-122"/>
                <a:ea typeface="微软雅黑" panose="020B0503020204020204" charset="-122"/>
              </a:rPr>
              <a:t>）指标对</a:t>
            </a:r>
            <a:r>
              <a:rPr lang="en-US" altLang="zh-CN">
                <a:latin typeface="微软雅黑" panose="020B0503020204020204" charset="-122"/>
                <a:ea typeface="微软雅黑" panose="020B0503020204020204" charset="-122"/>
              </a:rPr>
              <a:t> SD1.5 </a:t>
            </a:r>
            <a:r>
              <a:rPr lang="zh-CN" altLang="en-US">
                <a:latin typeface="微软雅黑" panose="020B0503020204020204" charset="-122"/>
                <a:ea typeface="微软雅黑" panose="020B0503020204020204" charset="-122"/>
              </a:rPr>
              <a:t>扩散模型生成的图像进行评估，并与原有模型进行对比，验证微调是否保留了原有模型的图像生成能力，避免过度遗忘（</a:t>
            </a:r>
            <a:r>
              <a:rPr lang="en-US" altLang="zh-CN">
                <a:latin typeface="微软雅黑" panose="020B0503020204020204" charset="-122"/>
                <a:ea typeface="微软雅黑" panose="020B0503020204020204" charset="-122"/>
              </a:rPr>
              <a:t>catastrophic forgetting</a:t>
            </a:r>
            <a:r>
              <a:rPr lang="zh-CN" altLang="en-US">
                <a:latin typeface="微软雅黑" panose="020B0503020204020204" charset="-122"/>
                <a:ea typeface="微软雅黑" panose="020B0503020204020204" charset="-122"/>
              </a:rPr>
              <a:t>）现象。</a:t>
            </a:r>
          </a:p>
          <a:p>
            <a:r>
              <a:rPr lang="zh-CN" altLang="en-US" sz="2400" b="1">
                <a:latin typeface="微软雅黑" panose="020B0503020204020204" charset="-122"/>
                <a:ea typeface="微软雅黑" panose="020B0503020204020204" charset="-122"/>
              </a:rPr>
              <a:t>基准测试工具</a:t>
            </a:r>
          </a:p>
          <a:p>
            <a:pPr algn="l">
              <a:buClrTx/>
              <a:buSzTx/>
              <a:buFontTx/>
            </a:pPr>
            <a:r>
              <a:rPr lang="zh-CN" altLang="en-US" sz="1800">
                <a:latin typeface="微软雅黑" panose="020B0503020204020204" charset="-122"/>
                <a:ea typeface="微软雅黑" panose="020B0503020204020204" charset="-122"/>
              </a:rPr>
              <a:t>所有测试均采用 AnyText 官方发布的 AnyText-benchmark 工</a:t>
            </a:r>
          </a:p>
          <a:p>
            <a:pPr algn="l">
              <a:buClrTx/>
              <a:buSzTx/>
              <a:buFontTx/>
            </a:pPr>
            <a:r>
              <a:rPr lang="zh-CN" altLang="en-US" sz="1800">
                <a:latin typeface="微软雅黑" panose="020B0503020204020204" charset="-122"/>
                <a:ea typeface="微软雅黑" panose="020B0503020204020204" charset="-122"/>
              </a:rPr>
              <a:t>具链完成，确保结果的客观性和可比性。</a:t>
            </a:r>
          </a:p>
          <a:p>
            <a:endParaRPr lang="zh-CN" altLang="en-US" sz="2400" b="1">
              <a:latin typeface="微软雅黑" panose="020B0503020204020204" charset="-122"/>
              <a:ea typeface="微软雅黑" panose="020B0503020204020204" charset="-122"/>
            </a:endParaRPr>
          </a:p>
          <a:p>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接口需求</a:t>
            </a:r>
          </a:p>
        </p:txBody>
      </p:sp>
      <p:pic>
        <p:nvPicPr>
          <p:cNvPr id="4" name="图形 3" descr="灯泡图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p:txBody>
          <a:bodyPr rtlCol="0">
            <a:normAutofit lnSpcReduction="20000"/>
          </a:bodyPr>
          <a:lstStyle/>
          <a:p>
            <a:pPr marL="0" lvl="0" indent="0" rtl="0">
              <a:buNone/>
            </a:pPr>
            <a:r>
              <a:rPr lang="zh-CN" altLang="en-US" b="1" dirty="0"/>
              <a:t>应用程序接口</a:t>
            </a:r>
            <a:r>
              <a:rPr lang="en-US" altLang="zh-CN" b="1" dirty="0"/>
              <a:t> (API) </a:t>
            </a:r>
            <a:r>
              <a:rPr lang="zh-CN" altLang="en-US" b="1" dirty="0"/>
              <a:t>需求</a:t>
            </a:r>
            <a:r>
              <a:rPr lang="en-US" altLang="zh-CN" b="1" dirty="0"/>
              <a:t>: </a:t>
            </a:r>
          </a:p>
          <a:p>
            <a:pPr marL="0" lvl="0" indent="0" rtl="0">
              <a:buNone/>
            </a:pPr>
            <a:r>
              <a:rPr lang="zh-CN" altLang="en-US" dirty="0"/>
              <a:t>并不调用其它应用程序接口。</a:t>
            </a:r>
          </a:p>
          <a:p>
            <a:pPr marL="0" lvl="0" indent="0" rtl="0">
              <a:buNone/>
            </a:pPr>
            <a:r>
              <a:rPr lang="zh-CN" altLang="en-US" b="1" dirty="0"/>
              <a:t>数据接口需求</a:t>
            </a:r>
            <a:endParaRPr lang="en-US" altLang="zh-CN" b="1" dirty="0"/>
          </a:p>
          <a:p>
            <a:pPr marL="0" lvl="0" indent="0" rtl="0">
              <a:buNone/>
            </a:pPr>
            <a:r>
              <a:rPr lang="en-US" altLang="zh-CN" b="1" dirty="0"/>
              <a:t>:</a:t>
            </a:r>
            <a:r>
              <a:rPr lang="en-US" altLang="zh-CN" dirty="0"/>
              <a:t>Gradio </a:t>
            </a:r>
            <a:r>
              <a:rPr lang="zh-CN" altLang="en-US" dirty="0"/>
              <a:t>本身主要负责用户界面的展示和与后端</a:t>
            </a:r>
            <a:r>
              <a:rPr lang="en-US" altLang="zh-CN" dirty="0"/>
              <a:t> Python </a:t>
            </a:r>
            <a:r>
              <a:rPr lang="zh-CN" altLang="en-US" dirty="0"/>
              <a:t>代码的交互，它不直接处理与外部数据源的连接。</a:t>
            </a:r>
          </a:p>
          <a:p>
            <a:pPr marL="0" lvl="0" indent="0" rtl="0">
              <a:buNone/>
            </a:pPr>
            <a:r>
              <a:rPr lang="zh-CN" altLang="en-US" b="1" dirty="0"/>
              <a:t>硬件接口需求</a:t>
            </a:r>
            <a:r>
              <a:rPr lang="en-US" altLang="zh-CN" b="1" dirty="0"/>
              <a:t>: </a:t>
            </a:r>
          </a:p>
          <a:p>
            <a:pPr marL="0" lvl="0" indent="0" rtl="0">
              <a:buNone/>
            </a:pPr>
            <a:r>
              <a:rPr lang="zh-CN" altLang="en-US" dirty="0"/>
              <a:t>本项目不涉及硬件接口。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安全性与可维护性</a:t>
            </a:r>
          </a:p>
        </p:txBody>
      </p:sp>
      <p:pic>
        <p:nvPicPr>
          <p:cNvPr id="4" name="图形 3" descr="灯泡图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998" y="1703947"/>
            <a:ext cx="9603275" cy="3450613"/>
          </a:xfrm>
        </p:spPr>
        <p:txBody>
          <a:bodyPr rtlCol="0">
            <a:normAutofit lnSpcReduction="20000"/>
          </a:bodyPr>
          <a:lstStyle/>
          <a:p>
            <a:pPr marL="0" lvl="0" indent="0" rtl="0">
              <a:buNone/>
            </a:pPr>
            <a:r>
              <a:rPr lang="zh-CN" altLang="en-US" sz="2400" b="1" dirty="0"/>
              <a:t>安全性</a:t>
            </a:r>
            <a:r>
              <a:rPr lang="en-US" altLang="zh-CN" sz="2400" b="1" dirty="0"/>
              <a:t>:</a:t>
            </a:r>
          </a:p>
          <a:p>
            <a:pPr marL="0" lvl="0" indent="0" rtl="0">
              <a:buNone/>
            </a:pPr>
            <a:r>
              <a:rPr lang="en-US" altLang="zh-CN" dirty="0"/>
              <a:t>– </a:t>
            </a:r>
            <a:r>
              <a:rPr lang="zh-CN" altLang="en-US" dirty="0"/>
              <a:t>数据隐私保护</a:t>
            </a:r>
            <a:r>
              <a:rPr lang="en-US" altLang="zh-CN" dirty="0"/>
              <a:t>: </a:t>
            </a:r>
            <a:r>
              <a:rPr lang="zh-CN" altLang="en-US" dirty="0"/>
              <a:t>确保对话发生在本地，不收集用户数据。</a:t>
            </a:r>
          </a:p>
          <a:p>
            <a:pPr marL="0" lvl="0" indent="0" rtl="0">
              <a:buNone/>
            </a:pPr>
            <a:r>
              <a:rPr lang="en-US" altLang="zh-CN" dirty="0"/>
              <a:t>– </a:t>
            </a:r>
            <a:r>
              <a:rPr lang="zh-CN" altLang="en-US" dirty="0"/>
              <a:t>防止恶意攻击</a:t>
            </a:r>
            <a:r>
              <a:rPr lang="en-US" altLang="zh-CN" dirty="0"/>
              <a:t>: </a:t>
            </a:r>
            <a:r>
              <a:rPr lang="zh-CN" altLang="en-US" dirty="0"/>
              <a:t>强化防御体系，防止恶意攻击。</a:t>
            </a:r>
          </a:p>
          <a:p>
            <a:pPr marL="0" lvl="0" indent="0" rtl="0">
              <a:buNone/>
            </a:pPr>
            <a:r>
              <a:rPr lang="en-US" altLang="zh-CN" dirty="0"/>
              <a:t>– </a:t>
            </a:r>
            <a:r>
              <a:rPr lang="zh-CN" altLang="en-US" dirty="0"/>
              <a:t>访问控制</a:t>
            </a:r>
            <a:r>
              <a:rPr lang="en-US" altLang="zh-CN" dirty="0"/>
              <a:t>: </a:t>
            </a:r>
            <a:r>
              <a:rPr lang="zh-CN" altLang="en-US" dirty="0"/>
              <a:t>对于进行过恶意访问的</a:t>
            </a:r>
            <a:r>
              <a:rPr lang="en-US" altLang="zh-CN" dirty="0"/>
              <a:t> IP </a:t>
            </a:r>
            <a:r>
              <a:rPr lang="zh-CN" altLang="en-US" dirty="0"/>
              <a:t>进行拉黑，减少恶意访问量。</a:t>
            </a:r>
          </a:p>
          <a:p>
            <a:pPr marL="0" lvl="0" indent="0" rtl="0">
              <a:buNone/>
            </a:pPr>
            <a:r>
              <a:rPr lang="zh-CN" altLang="en-US" sz="2400" b="1" dirty="0"/>
              <a:t>可维护性</a:t>
            </a:r>
            <a:r>
              <a:rPr lang="en-US" altLang="zh-CN" sz="2400" b="1" dirty="0"/>
              <a:t>:</a:t>
            </a:r>
          </a:p>
          <a:p>
            <a:pPr marL="0" lvl="0" indent="0" rtl="0">
              <a:buNone/>
            </a:pPr>
            <a:r>
              <a:rPr lang="en-US" altLang="zh-CN" dirty="0"/>
              <a:t>– </a:t>
            </a:r>
            <a:r>
              <a:rPr lang="zh-CN" altLang="en-US" dirty="0"/>
              <a:t>代码的可读性与可扩展性较好，详细注释了大部分功能。</a:t>
            </a:r>
          </a:p>
          <a:p>
            <a:pPr marL="0" lvl="0" indent="0" rtl="0">
              <a:buNone/>
            </a:pPr>
            <a:r>
              <a:rPr lang="en-US" altLang="zh-CN" dirty="0"/>
              <a:t>– </a:t>
            </a:r>
            <a:r>
              <a:rPr lang="zh-CN" altLang="en-US" dirty="0"/>
              <a:t>代码易于部署，容易维护。</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运行环境要求</a:t>
            </a:r>
          </a:p>
        </p:txBody>
      </p:sp>
      <p:pic>
        <p:nvPicPr>
          <p:cNvPr id="4" name="图形 3" descr="灯泡图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998" y="1703947"/>
            <a:ext cx="9603275" cy="3450613"/>
          </a:xfrm>
        </p:spPr>
        <p:txBody>
          <a:bodyPr rtlCol="0">
            <a:normAutofit lnSpcReduction="20000"/>
          </a:bodyPr>
          <a:lstStyle/>
          <a:p>
            <a:pPr marL="0" lvl="0" indent="0" rtl="0">
              <a:buNone/>
            </a:pPr>
            <a:r>
              <a:rPr lang="en-US" altLang="zh-CN" dirty="0"/>
              <a:t>1. </a:t>
            </a:r>
            <a:r>
              <a:rPr lang="zh-CN" altLang="en-US" b="1" dirty="0"/>
              <a:t>硬件要求</a:t>
            </a:r>
            <a:r>
              <a:rPr lang="en-US" altLang="zh-CN" dirty="0"/>
              <a:t>:</a:t>
            </a:r>
          </a:p>
          <a:p>
            <a:pPr marL="0" lvl="0" indent="0" rtl="0">
              <a:buNone/>
            </a:pPr>
            <a:r>
              <a:rPr lang="en-US" altLang="zh-CN" dirty="0"/>
              <a:t>GPU 4060</a:t>
            </a:r>
            <a:r>
              <a:rPr lang="zh-CN" altLang="en-US" dirty="0"/>
              <a:t>，</a:t>
            </a:r>
            <a:r>
              <a:rPr lang="en-US" altLang="zh-CN" dirty="0"/>
              <a:t>8GB </a:t>
            </a:r>
            <a:r>
              <a:rPr lang="zh-CN" altLang="en-US" dirty="0"/>
              <a:t>显存</a:t>
            </a:r>
            <a:r>
              <a:rPr lang="en-US" altLang="zh-CN" dirty="0"/>
              <a:t>, 32GB </a:t>
            </a:r>
            <a:r>
              <a:rPr lang="zh-CN" altLang="en-US" dirty="0"/>
              <a:t>内存。</a:t>
            </a:r>
          </a:p>
          <a:p>
            <a:pPr marL="0" lvl="0" indent="0" rtl="0">
              <a:buNone/>
            </a:pPr>
            <a:r>
              <a:rPr lang="en-US" altLang="zh-CN" dirty="0"/>
              <a:t>2. </a:t>
            </a:r>
            <a:r>
              <a:rPr lang="zh-CN" altLang="en-US" b="1" dirty="0"/>
              <a:t>环境要求</a:t>
            </a:r>
            <a:r>
              <a:rPr lang="en-US" altLang="zh-CN" dirty="0"/>
              <a:t>: </a:t>
            </a:r>
          </a:p>
          <a:p>
            <a:pPr marL="0" lvl="0" indent="0" rtl="0">
              <a:buNone/>
            </a:pPr>
            <a:r>
              <a:rPr lang="zh-CN" altLang="en-US" dirty="0"/>
              <a:t>详见</a:t>
            </a:r>
            <a:r>
              <a:rPr lang="en-US" altLang="zh-CN" dirty="0"/>
              <a:t> https://github.com/SPM-PSP/PSP25-1/blob/main/codes/front_back_ends/environment.yaml</a:t>
            </a:r>
          </a:p>
          <a:p>
            <a:pPr marL="0" lvl="0" indent="0" rtl="0">
              <a:buNone/>
            </a:pPr>
            <a:r>
              <a:rPr lang="en-US" altLang="zh-CN" dirty="0"/>
              <a:t>3.</a:t>
            </a:r>
            <a:r>
              <a:rPr lang="en-US" altLang="zh-CN" b="1" dirty="0"/>
              <a:t> </a:t>
            </a:r>
            <a:r>
              <a:rPr lang="zh-CN" altLang="en-US" b="1" dirty="0"/>
              <a:t>网络要求</a:t>
            </a:r>
            <a:r>
              <a:rPr lang="en-US" altLang="zh-CN" dirty="0"/>
              <a:t>: </a:t>
            </a:r>
          </a:p>
          <a:p>
            <a:pPr marL="0" lvl="0" indent="0" rtl="0">
              <a:buNone/>
            </a:pPr>
            <a:r>
              <a:rPr lang="zh-CN" altLang="en-US" dirty="0"/>
              <a:t>需要连接互联网以下载模型和数据集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b="1" dirty="0"/>
              <a:t>技术难点</a:t>
            </a:r>
          </a:p>
        </p:txBody>
      </p:sp>
      <p:pic>
        <p:nvPicPr>
          <p:cNvPr id="4" name="图形 3" descr="灯泡图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765" y="1703705"/>
            <a:ext cx="9603105" cy="4521200"/>
          </a:xfrm>
        </p:spPr>
        <p:txBody>
          <a:bodyPr rtlCol="0">
            <a:normAutofit/>
          </a:bodyPr>
          <a:lstStyle/>
          <a:p>
            <a:pPr marL="0" lvl="0" indent="0" rtl="0">
              <a:buNone/>
            </a:pPr>
            <a:r>
              <a:rPr lang="zh-CN" altLang="en-US" b="1" dirty="0"/>
              <a:t>多语言文字嵌入与位置对齐困难</a:t>
            </a:r>
          </a:p>
          <a:p>
            <a:pPr marL="0" lvl="0" indent="0" rtl="0">
              <a:buNone/>
            </a:pPr>
            <a:endParaRPr lang="zh-CN" altLang="en-US" b="1" dirty="0"/>
          </a:p>
          <a:p>
            <a:pPr marL="0" lvl="0" indent="0" rtl="0">
              <a:buNone/>
            </a:pPr>
            <a:r>
              <a:rPr lang="zh-CN" altLang="en-US" b="1" dirty="0"/>
              <a:t>文字生成与编辑一致性不足</a:t>
            </a:r>
          </a:p>
          <a:p>
            <a:pPr marL="0" lvl="0" indent="0" rtl="0">
              <a:buNone/>
            </a:pPr>
            <a:endParaRPr lang="zh-CN" altLang="en-US" b="1" dirty="0"/>
          </a:p>
          <a:p>
            <a:pPr marL="0" lvl="0" indent="0" rtl="0">
              <a:buNone/>
            </a:pPr>
            <a:r>
              <a:rPr lang="zh-CN" altLang="en-US" b="1" dirty="0"/>
              <a:t>训练资源消耗大，优化困难</a:t>
            </a:r>
          </a:p>
          <a:p>
            <a:pPr marL="0" lvl="0" indent="0" rtl="0">
              <a:buNone/>
            </a:pPr>
            <a:endParaRPr lang="zh-CN" altLang="en-US" b="1" dirty="0"/>
          </a:p>
          <a:p>
            <a:pPr marL="0" lvl="0" indent="0" rtl="0">
              <a:buNone/>
            </a:pPr>
            <a:r>
              <a:rPr lang="zh-CN" altLang="en-US" b="1" dirty="0"/>
              <a:t>评估方法易受</a:t>
            </a:r>
            <a:r>
              <a:rPr lang="en-US" altLang="zh-CN" b="1" dirty="0"/>
              <a:t> OCR </a:t>
            </a:r>
            <a:r>
              <a:rPr lang="zh-CN" altLang="en-US" b="1" dirty="0"/>
              <a:t>误差干扰</a:t>
            </a:r>
          </a:p>
          <a:p>
            <a:pPr marL="0" lvl="0" indent="0" rtl="0">
              <a:buNone/>
            </a:pPr>
            <a:endParaRPr lang="zh-CN" altLang="en-US" b="1" dirty="0"/>
          </a:p>
          <a:p>
            <a:pPr marL="0" lvl="0" indent="0" rtl="0">
              <a:buNone/>
            </a:pPr>
            <a:r>
              <a:rPr lang="zh-CN" altLang="en-US" b="1" dirty="0"/>
              <a:t>图像扩散模型易遗忘原始生成能力</a:t>
            </a:r>
          </a:p>
        </p:txBody>
      </p:sp>
    </p:spTree>
  </p:cSld>
  <p:clrMapOvr>
    <a:masterClrMapping/>
  </p:clrMapOvr>
</p:sld>
</file>

<file path=ppt/theme/theme1.xml><?xml version="1.0" encoding="utf-8"?>
<a:theme xmlns:a="http://schemas.openxmlformats.org/drawingml/2006/main" name="库">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我的发明</Template>
  <TotalTime>35</TotalTime>
  <Words>1548</Words>
  <Application>Microsoft Macintosh PowerPoint</Application>
  <PresentationFormat>宽屏</PresentationFormat>
  <Paragraphs>151</Paragraphs>
  <Slides>20</Slides>
  <Notes>17</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宋体-简</vt:lpstr>
      <vt:lpstr>微软雅黑</vt:lpstr>
      <vt:lpstr>Microsoft YaHei UI</vt:lpstr>
      <vt:lpstr>Arial</vt:lpstr>
      <vt:lpstr>Helvetica</vt:lpstr>
      <vt:lpstr>库</vt:lpstr>
      <vt:lpstr>基于生成式AI的个性化文创图像作品设计</vt:lpstr>
      <vt:lpstr>项目创意来源</vt:lpstr>
      <vt:lpstr>系统架构与模型设计</vt:lpstr>
      <vt:lpstr>训练流程与数据处理</vt:lpstr>
      <vt:lpstr>测试方式</vt:lpstr>
      <vt:lpstr>接口需求</vt:lpstr>
      <vt:lpstr>安全性与可维护性</vt:lpstr>
      <vt:lpstr>运行环境要求</vt:lpstr>
      <vt:lpstr>技术难点</vt:lpstr>
      <vt:lpstr>数据说明 </vt:lpstr>
      <vt:lpstr>组件设计及功能  </vt:lpstr>
      <vt:lpstr>人机界面实例截图 </vt:lpstr>
      <vt:lpstr>需求矩阵  </vt:lpstr>
      <vt:lpstr>生成对比 </vt:lpstr>
      <vt:lpstr>项目测试  </vt:lpstr>
      <vt:lpstr>创新点</vt:lpstr>
      <vt:lpstr>演示视频</vt:lpstr>
      <vt:lpstr>PowerPoint 演示文稿</vt:lpstr>
      <vt:lpstr>补充</vt:lpstr>
      <vt:lpstr>补充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yijia chen</dc:creator>
  <cp:lastModifiedBy>仕博 郑</cp:lastModifiedBy>
  <cp:revision>28</cp:revision>
  <dcterms:created xsi:type="dcterms:W3CDTF">2025-05-04T04:43:00Z</dcterms:created>
  <dcterms:modified xsi:type="dcterms:W3CDTF">2025-06-11T09:17:52Z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D42BDE70759D49CCB408644B397C196B_12</vt:lpwstr>
  </property>
  <property fmtid="{D5CDD505-2E9C-101B-9397-08002B2CF9AE}" pid="3" name="KSOProductBuildVer">
    <vt:lpwstr>2052-12.1.0.21171</vt:lpwstr>
  </property>
</Properties>
</file>